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766" r:id="rId5"/>
    <p:sldMasterId id="2147483771" r:id="rId6"/>
  </p:sldMasterIdLst>
  <p:notesMasterIdLst>
    <p:notesMasterId r:id="rId50"/>
  </p:notesMasterIdLst>
  <p:sldIdLst>
    <p:sldId id="271" r:id="rId7"/>
    <p:sldId id="395" r:id="rId8"/>
    <p:sldId id="353" r:id="rId9"/>
    <p:sldId id="394" r:id="rId10"/>
    <p:sldId id="331" r:id="rId11"/>
    <p:sldId id="370" r:id="rId12"/>
    <p:sldId id="397" r:id="rId13"/>
    <p:sldId id="406" r:id="rId14"/>
    <p:sldId id="398" r:id="rId15"/>
    <p:sldId id="400" r:id="rId16"/>
    <p:sldId id="401" r:id="rId17"/>
    <p:sldId id="403" r:id="rId18"/>
    <p:sldId id="404" r:id="rId19"/>
    <p:sldId id="405" r:id="rId20"/>
    <p:sldId id="380" r:id="rId21"/>
    <p:sldId id="407" r:id="rId22"/>
    <p:sldId id="385" r:id="rId23"/>
    <p:sldId id="386" r:id="rId24"/>
    <p:sldId id="389" r:id="rId25"/>
    <p:sldId id="387" r:id="rId26"/>
    <p:sldId id="346" r:id="rId27"/>
    <p:sldId id="347" r:id="rId28"/>
    <p:sldId id="390" r:id="rId29"/>
    <p:sldId id="391" r:id="rId30"/>
    <p:sldId id="339" r:id="rId31"/>
    <p:sldId id="333" r:id="rId32"/>
    <p:sldId id="408" r:id="rId33"/>
    <p:sldId id="409" r:id="rId34"/>
    <p:sldId id="410" r:id="rId35"/>
    <p:sldId id="411" r:id="rId36"/>
    <p:sldId id="412" r:id="rId37"/>
    <p:sldId id="413" r:id="rId38"/>
    <p:sldId id="414" r:id="rId39"/>
    <p:sldId id="415" r:id="rId40"/>
    <p:sldId id="416" r:id="rId41"/>
    <p:sldId id="417" r:id="rId42"/>
    <p:sldId id="418" r:id="rId43"/>
    <p:sldId id="425" r:id="rId44"/>
    <p:sldId id="426" r:id="rId45"/>
    <p:sldId id="427" r:id="rId46"/>
    <p:sldId id="428" r:id="rId47"/>
    <p:sldId id="429" r:id="rId48"/>
    <p:sldId id="430"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04F"/>
    <a:srgbClr val="DADADA"/>
    <a:srgbClr val="F3F3F3"/>
    <a:srgbClr val="FFFFFF"/>
    <a:srgbClr val="4EBE98"/>
    <a:srgbClr val="C9DE8F"/>
    <a:srgbClr val="45AE5C"/>
    <a:srgbClr val="CDA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90" autoAdjust="0"/>
    <p:restoredTop sz="75840" autoAdjust="0"/>
  </p:normalViewPr>
  <p:slideViewPr>
    <p:cSldViewPr>
      <p:cViewPr varScale="1">
        <p:scale>
          <a:sx n="65" d="100"/>
          <a:sy n="65" d="100"/>
        </p:scale>
        <p:origin x="2030" y="58"/>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294"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F:\All%20Staff%20Meeting\Survey%20Result%20Tables%20for%20HOPE%20VI%20mtng%202.16.1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ky-zraney\Desktop\hacboard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ky-zraney\Desktop\hacboard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All%20Staff%20Meeting\Survey%20Result%20Tables%20for%20HOPE%20VI%20mtng%202.16.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cat>
            <c:strRef>
              <c:f>Sheet1!$D$2:$D$6</c:f>
              <c:strCache>
                <c:ptCount val="5"/>
                <c:pt idx="0">
                  <c:v>$15,000-$24,999</c:v>
                </c:pt>
                <c:pt idx="1">
                  <c:v>&lt;$15,000</c:v>
                </c:pt>
                <c:pt idx="2">
                  <c:v>HS Diploma/GED*</c:v>
                </c:pt>
                <c:pt idx="3">
                  <c:v>&lt;HS Education*</c:v>
                </c:pt>
                <c:pt idx="4">
                  <c:v>Overall KY Smoking Rate</c:v>
                </c:pt>
              </c:strCache>
            </c:strRef>
          </c:cat>
          <c:val>
            <c:numRef>
              <c:f>Sheet1!$E$2:$E$6</c:f>
              <c:numCache>
                <c:formatCode>0.0%</c:formatCode>
                <c:ptCount val="5"/>
                <c:pt idx="0">
                  <c:v>0.16500000000000001</c:v>
                </c:pt>
                <c:pt idx="1">
                  <c:v>0.26900000000000002</c:v>
                </c:pt>
                <c:pt idx="2">
                  <c:v>0.379</c:v>
                </c:pt>
                <c:pt idx="3">
                  <c:v>0.28199999999999997</c:v>
                </c:pt>
                <c:pt idx="4">
                  <c:v>0.25900000000000001</c:v>
                </c:pt>
              </c:numCache>
            </c:numRef>
          </c:val>
          <c:extLst>
            <c:ext xmlns:c16="http://schemas.microsoft.com/office/drawing/2014/chart" uri="{C3380CC4-5D6E-409C-BE32-E72D297353CC}">
              <c16:uniqueId val="{00000000-210A-4D0F-893E-F3E19C926E5C}"/>
            </c:ext>
          </c:extLst>
        </c:ser>
        <c:dLbls>
          <c:showLegendKey val="0"/>
          <c:showVal val="0"/>
          <c:showCatName val="0"/>
          <c:showSerName val="0"/>
          <c:showPercent val="0"/>
          <c:showBubbleSize val="0"/>
        </c:dLbls>
        <c:gapWidth val="182"/>
        <c:axId val="270079568"/>
        <c:axId val="270080224"/>
      </c:barChart>
      <c:catAx>
        <c:axId val="270079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270080224"/>
        <c:crosses val="autoZero"/>
        <c:auto val="1"/>
        <c:lblAlgn val="ctr"/>
        <c:lblOffset val="100"/>
        <c:noMultiLvlLbl val="0"/>
      </c:catAx>
      <c:valAx>
        <c:axId val="270080224"/>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270079568"/>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latin typeface="Arial" pitchFamily="34" charset="0"/>
                <a:cs typeface="Arial" pitchFamily="34" charset="0"/>
              </a:defRPr>
            </a:pPr>
            <a:r>
              <a:rPr lang="en-US" sz="1400" dirty="0">
                <a:latin typeface="Arial" pitchFamily="34" charset="0"/>
                <a:cs typeface="Arial" pitchFamily="34" charset="0"/>
              </a:rPr>
              <a:t>Do you smoke cigarettes, cigars and/or pipes, every day, some days or not at all?</a:t>
            </a:r>
          </a:p>
        </c:rich>
      </c:tx>
      <c:layout>
        <c:manualLayout>
          <c:xMode val="edge"/>
          <c:yMode val="edge"/>
          <c:x val="0.10528067920081427"/>
          <c:y val="2.3323615160349854E-2"/>
        </c:manualLayout>
      </c:layout>
      <c:overlay val="0"/>
    </c:title>
    <c:autoTitleDeleted val="0"/>
    <c:plotArea>
      <c:layout>
        <c:manualLayout>
          <c:layoutTarget val="inner"/>
          <c:xMode val="edge"/>
          <c:yMode val="edge"/>
          <c:x val="0.11944158765868561"/>
          <c:y val="0.20377596868188086"/>
          <c:w val="0.84314344635492056"/>
          <c:h val="0.6988996396636874"/>
        </c:manualLayout>
      </c:layout>
      <c:barChart>
        <c:barDir val="col"/>
        <c:grouping val="clustered"/>
        <c:varyColors val="0"/>
        <c:ser>
          <c:idx val="0"/>
          <c:order val="0"/>
          <c:spPr>
            <a:solidFill>
              <a:schemeClr val="tx1">
                <a:lumMod val="65000"/>
                <a:lumOff val="35000"/>
              </a:schemeClr>
            </a:solidFill>
          </c:spPr>
          <c:invertIfNegative val="0"/>
          <c:dPt>
            <c:idx val="0"/>
            <c:invertIfNegative val="0"/>
            <c:bubble3D val="0"/>
            <c:spPr>
              <a:solidFill>
                <a:srgbClr val="C00000"/>
              </a:solidFill>
            </c:spPr>
            <c:extLst>
              <c:ext xmlns:c16="http://schemas.microsoft.com/office/drawing/2014/chart" uri="{C3380CC4-5D6E-409C-BE32-E72D297353CC}">
                <c16:uniqueId val="{00000000-0C19-4703-B7AD-35789C2E2AF0}"/>
              </c:ext>
            </c:extLst>
          </c:dPt>
          <c:dPt>
            <c:idx val="1"/>
            <c:invertIfNegative val="0"/>
            <c:bubble3D val="0"/>
            <c:spPr>
              <a:solidFill>
                <a:schemeClr val="accent2">
                  <a:lumMod val="50000"/>
                </a:schemeClr>
              </a:solidFill>
            </c:spPr>
            <c:extLst>
              <c:ext xmlns:c16="http://schemas.microsoft.com/office/drawing/2014/chart" uri="{C3380CC4-5D6E-409C-BE32-E72D297353CC}">
                <c16:uniqueId val="{00000001-0C19-4703-B7AD-35789C2E2AF0}"/>
              </c:ext>
            </c:extLst>
          </c:dPt>
          <c:dPt>
            <c:idx val="2"/>
            <c:invertIfNegative val="0"/>
            <c:bubble3D val="0"/>
            <c:spPr>
              <a:solidFill>
                <a:schemeClr val="accent3">
                  <a:lumMod val="50000"/>
                </a:schemeClr>
              </a:solidFill>
            </c:spPr>
            <c:extLst>
              <c:ext xmlns:c16="http://schemas.microsoft.com/office/drawing/2014/chart" uri="{C3380CC4-5D6E-409C-BE32-E72D297353CC}">
                <c16:uniqueId val="{00000002-0C19-4703-B7AD-35789C2E2AF0}"/>
              </c:ext>
            </c:extLst>
          </c:dPt>
          <c:dLbls>
            <c:dLbl>
              <c:idx val="1"/>
              <c:tx>
                <c:rich>
                  <a:bodyPr/>
                  <a:lstStyle/>
                  <a:p>
                    <a:r>
                      <a:rPr lang="en-US"/>
                      <a:t>11%</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19-4703-B7AD-35789C2E2AF0}"/>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Every Day</c:v>
                </c:pt>
                <c:pt idx="1">
                  <c:v>Some Days</c:v>
                </c:pt>
                <c:pt idx="2">
                  <c:v>Not at All</c:v>
                </c:pt>
              </c:strCache>
            </c:strRef>
          </c:cat>
          <c:val>
            <c:numRef>
              <c:f>Sheet1!$B$2:$B$4</c:f>
              <c:numCache>
                <c:formatCode>0%</c:formatCode>
                <c:ptCount val="3"/>
                <c:pt idx="0">
                  <c:v>0.55559999999999998</c:v>
                </c:pt>
                <c:pt idx="1">
                  <c:v>0.11570000000000039</c:v>
                </c:pt>
                <c:pt idx="2">
                  <c:v>0.32870000000000038</c:v>
                </c:pt>
              </c:numCache>
            </c:numRef>
          </c:val>
          <c:extLst>
            <c:ext xmlns:c16="http://schemas.microsoft.com/office/drawing/2014/chart" uri="{C3380CC4-5D6E-409C-BE32-E72D297353CC}">
              <c16:uniqueId val="{00000003-0C19-4703-B7AD-35789C2E2AF0}"/>
            </c:ext>
          </c:extLst>
        </c:ser>
        <c:dLbls>
          <c:showLegendKey val="0"/>
          <c:showVal val="1"/>
          <c:showCatName val="0"/>
          <c:showSerName val="0"/>
          <c:showPercent val="0"/>
          <c:showBubbleSize val="0"/>
        </c:dLbls>
        <c:gapWidth val="150"/>
        <c:axId val="56340480"/>
        <c:axId val="56342016"/>
      </c:barChart>
      <c:catAx>
        <c:axId val="56340480"/>
        <c:scaling>
          <c:orientation val="minMax"/>
        </c:scaling>
        <c:delete val="0"/>
        <c:axPos val="b"/>
        <c:numFmt formatCode="General" sourceLinked="0"/>
        <c:majorTickMark val="none"/>
        <c:minorTickMark val="none"/>
        <c:tickLblPos val="nextTo"/>
        <c:crossAx val="56342016"/>
        <c:crosses val="autoZero"/>
        <c:auto val="1"/>
        <c:lblAlgn val="ctr"/>
        <c:lblOffset val="100"/>
        <c:noMultiLvlLbl val="0"/>
      </c:catAx>
      <c:valAx>
        <c:axId val="56342016"/>
        <c:scaling>
          <c:orientation val="minMax"/>
        </c:scaling>
        <c:delete val="0"/>
        <c:axPos val="l"/>
        <c:majorGridlines/>
        <c:numFmt formatCode="0%" sourceLinked="1"/>
        <c:majorTickMark val="none"/>
        <c:minorTickMark val="none"/>
        <c:tickLblPos val="nextTo"/>
        <c:crossAx val="56340480"/>
        <c:crosses val="autoZero"/>
        <c:crossBetween val="between"/>
      </c:valAx>
    </c:plotArea>
    <c:plotVisOnly val="1"/>
    <c:dispBlanksAs val="gap"/>
    <c:showDLblsOverMax val="0"/>
  </c:chart>
  <c:spPr>
    <a:solidFill>
      <a:prstClr val="white"/>
    </a:solidFill>
    <a:ln>
      <a:solidFill>
        <a:prstClr val="black"/>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itchFamily="34" charset="0"/>
                <a:cs typeface="Arial" pitchFamily="34" charset="0"/>
              </a:defRPr>
            </a:pPr>
            <a:r>
              <a:rPr lang="en-US" sz="1400" b="1" i="0" baseline="0" dirty="0">
                <a:latin typeface="Arial" pitchFamily="34" charset="0"/>
                <a:cs typeface="Arial" pitchFamily="34" charset="0"/>
              </a:rPr>
              <a:t>Do you smoke cigarettes, cigars and/or pipes, every day, some days or not at all?</a:t>
            </a:r>
            <a:endParaRPr lang="en-US" sz="1400" dirty="0">
              <a:latin typeface="Arial" pitchFamily="34" charset="0"/>
              <a:cs typeface="Arial" pitchFamily="34" charset="0"/>
            </a:endParaRPr>
          </a:p>
        </c:rich>
      </c:tx>
      <c:layout>
        <c:manualLayout>
          <c:xMode val="edge"/>
          <c:yMode val="edge"/>
          <c:x val="0.12966666666666668"/>
          <c:y val="3.7037037037037056E-2"/>
        </c:manualLayout>
      </c:layout>
      <c:overlay val="0"/>
    </c:title>
    <c:autoTitleDeleted val="0"/>
    <c:plotArea>
      <c:layout>
        <c:manualLayout>
          <c:layoutTarget val="inner"/>
          <c:xMode val="edge"/>
          <c:yMode val="edge"/>
          <c:x val="9.7543963254593205E-2"/>
          <c:y val="0.18700564971751421"/>
          <c:w val="0.87190048118985164"/>
          <c:h val="0.74509408781529463"/>
        </c:manualLayout>
      </c:layout>
      <c:barChart>
        <c:barDir val="col"/>
        <c:grouping val="clustered"/>
        <c:varyColors val="0"/>
        <c:ser>
          <c:idx val="0"/>
          <c:order val="0"/>
          <c:spPr>
            <a:solidFill>
              <a:srgbClr val="C00000"/>
            </a:solidFill>
          </c:spPr>
          <c:invertIfNegative val="0"/>
          <c:dPt>
            <c:idx val="1"/>
            <c:invertIfNegative val="0"/>
            <c:bubble3D val="0"/>
            <c:spPr>
              <a:solidFill>
                <a:schemeClr val="accent2">
                  <a:lumMod val="50000"/>
                </a:schemeClr>
              </a:solidFill>
            </c:spPr>
            <c:extLst>
              <c:ext xmlns:c16="http://schemas.microsoft.com/office/drawing/2014/chart" uri="{C3380CC4-5D6E-409C-BE32-E72D297353CC}">
                <c16:uniqueId val="{00000000-53E1-4BD4-9303-88C16C00A50C}"/>
              </c:ext>
            </c:extLst>
          </c:dPt>
          <c:dPt>
            <c:idx val="2"/>
            <c:invertIfNegative val="0"/>
            <c:bubble3D val="0"/>
            <c:spPr>
              <a:solidFill>
                <a:schemeClr val="accent3">
                  <a:lumMod val="50000"/>
                </a:schemeClr>
              </a:solidFill>
            </c:spPr>
            <c:extLst>
              <c:ext xmlns:c16="http://schemas.microsoft.com/office/drawing/2014/chart" uri="{C3380CC4-5D6E-409C-BE32-E72D297353CC}">
                <c16:uniqueId val="{00000001-53E1-4BD4-9303-88C16C00A50C}"/>
              </c:ext>
            </c:extLst>
          </c:dPt>
          <c:dLbls>
            <c:dLbl>
              <c:idx val="0"/>
              <c:layout>
                <c:manualLayout>
                  <c:x val="8.3333333333333766E-3"/>
                  <c:y val="0.203703703703703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E1-4BD4-9303-88C16C00A50C}"/>
                </c:ext>
              </c:extLst>
            </c:dLbl>
            <c:dLbl>
              <c:idx val="1"/>
              <c:layout>
                <c:manualLayout>
                  <c:x val="2.7777777777777913E-3"/>
                  <c:y val="0.16666666666666666"/>
                </c:manualLayout>
              </c:layout>
              <c:tx>
                <c:rich>
                  <a:bodyPr/>
                  <a:lstStyle/>
                  <a:p>
                    <a:r>
                      <a:rPr lang="en-US" dirty="0"/>
                      <a:t>22%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E1-4BD4-9303-88C16C00A50C}"/>
                </c:ext>
              </c:extLst>
            </c:dLbl>
            <c:dLbl>
              <c:idx val="2"/>
              <c:layout>
                <c:manualLayout>
                  <c:x val="-1.0185067526416074E-16"/>
                  <c:y val="0.27314814814814825"/>
                </c:manualLayout>
              </c:layout>
              <c:tx>
                <c:rich>
                  <a:bodyPr/>
                  <a:lstStyle/>
                  <a:p>
                    <a:r>
                      <a:rPr lang="en-US" dirty="0"/>
                      <a:t>44%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E1-4BD4-9303-88C16C00A50C}"/>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Sheet1!$A$1:$A$3</c:f>
              <c:strCache>
                <c:ptCount val="3"/>
                <c:pt idx="0">
                  <c:v>Everyday</c:v>
                </c:pt>
                <c:pt idx="1">
                  <c:v>Some Days</c:v>
                </c:pt>
                <c:pt idx="2">
                  <c:v>Not at All</c:v>
                </c:pt>
              </c:strCache>
            </c:strRef>
          </c:cat>
          <c:val>
            <c:numRef>
              <c:f>Sheet1!$B$1:$B$3</c:f>
              <c:numCache>
                <c:formatCode>0.00%</c:formatCode>
                <c:ptCount val="3"/>
                <c:pt idx="0" formatCode="0%">
                  <c:v>0.34</c:v>
                </c:pt>
                <c:pt idx="1">
                  <c:v>0.223</c:v>
                </c:pt>
                <c:pt idx="2">
                  <c:v>0.43700000000000055</c:v>
                </c:pt>
              </c:numCache>
            </c:numRef>
          </c:val>
          <c:extLst>
            <c:ext xmlns:c16="http://schemas.microsoft.com/office/drawing/2014/chart" uri="{C3380CC4-5D6E-409C-BE32-E72D297353CC}">
              <c16:uniqueId val="{00000003-53E1-4BD4-9303-88C16C00A50C}"/>
            </c:ext>
          </c:extLst>
        </c:ser>
        <c:dLbls>
          <c:showLegendKey val="0"/>
          <c:showVal val="0"/>
          <c:showCatName val="0"/>
          <c:showSerName val="0"/>
          <c:showPercent val="0"/>
          <c:showBubbleSize val="0"/>
        </c:dLbls>
        <c:gapWidth val="150"/>
        <c:axId val="35731328"/>
        <c:axId val="35732864"/>
      </c:barChart>
      <c:catAx>
        <c:axId val="35731328"/>
        <c:scaling>
          <c:orientation val="minMax"/>
        </c:scaling>
        <c:delete val="0"/>
        <c:axPos val="b"/>
        <c:numFmt formatCode="General" sourceLinked="0"/>
        <c:majorTickMark val="none"/>
        <c:minorTickMark val="none"/>
        <c:tickLblPos val="nextTo"/>
        <c:crossAx val="35732864"/>
        <c:crosses val="autoZero"/>
        <c:auto val="1"/>
        <c:lblAlgn val="ctr"/>
        <c:lblOffset val="100"/>
        <c:noMultiLvlLbl val="0"/>
      </c:catAx>
      <c:valAx>
        <c:axId val="35732864"/>
        <c:scaling>
          <c:orientation val="minMax"/>
        </c:scaling>
        <c:delete val="0"/>
        <c:axPos val="l"/>
        <c:majorGridlines/>
        <c:numFmt formatCode="0%" sourceLinked="1"/>
        <c:majorTickMark val="none"/>
        <c:minorTickMark val="none"/>
        <c:tickLblPos val="nextTo"/>
        <c:crossAx val="35731328"/>
        <c:crosses val="autoZero"/>
        <c:crossBetween val="between"/>
      </c:valAx>
    </c:plotArea>
    <c:plotVisOnly val="1"/>
    <c:dispBlanksAs val="gap"/>
    <c:showDLblsOverMax val="0"/>
  </c:chart>
  <c:spPr>
    <a:solidFill>
      <a:schemeClr val="bg1"/>
    </a:solidFill>
    <a:ln>
      <a:solidFill>
        <a:prstClr val="black"/>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1" i="0" baseline="0" dirty="0">
                <a:latin typeface="Arial" pitchFamily="34" charset="0"/>
                <a:cs typeface="Arial" pitchFamily="34" charset="0"/>
              </a:rPr>
              <a:t>Has someone, including yourself, smoked cigarettes, cigars, or pipes anywhere inside your home in the past 30 days?</a:t>
            </a:r>
            <a:endParaRPr lang="en-US" sz="1400" dirty="0">
              <a:latin typeface="Arial" pitchFamily="34" charset="0"/>
              <a:cs typeface="Arial" pitchFamily="34" charset="0"/>
            </a:endParaRPr>
          </a:p>
        </c:rich>
      </c:tx>
      <c:overlay val="0"/>
    </c:title>
    <c:autoTitleDeleted val="0"/>
    <c:plotArea>
      <c:layout>
        <c:manualLayout>
          <c:layoutTarget val="inner"/>
          <c:xMode val="edge"/>
          <c:yMode val="edge"/>
          <c:x val="0.137398209610399"/>
          <c:y val="0.20451977401129956"/>
          <c:w val="0.83176725376624949"/>
          <c:h val="0.72757996352150933"/>
        </c:manualLayout>
      </c:layout>
      <c:barChart>
        <c:barDir val="col"/>
        <c:grouping val="clustered"/>
        <c:varyColors val="0"/>
        <c:ser>
          <c:idx val="0"/>
          <c:order val="0"/>
          <c:spPr>
            <a:solidFill>
              <a:schemeClr val="tx1">
                <a:lumMod val="75000"/>
                <a:lumOff val="25000"/>
              </a:schemeClr>
            </a:solidFill>
          </c:spPr>
          <c:invertIfNegative val="0"/>
          <c:dPt>
            <c:idx val="0"/>
            <c:invertIfNegative val="0"/>
            <c:bubble3D val="0"/>
            <c:spPr>
              <a:solidFill>
                <a:srgbClr val="C00000"/>
              </a:solidFill>
            </c:spPr>
            <c:extLst>
              <c:ext xmlns:c16="http://schemas.microsoft.com/office/drawing/2014/chart" uri="{C3380CC4-5D6E-409C-BE32-E72D297353CC}">
                <c16:uniqueId val="{00000000-3B0D-4A7F-BC84-432840883269}"/>
              </c:ext>
            </c:extLst>
          </c:dPt>
          <c:dPt>
            <c:idx val="1"/>
            <c:invertIfNegative val="0"/>
            <c:bubble3D val="0"/>
            <c:spPr>
              <a:solidFill>
                <a:schemeClr val="accent3">
                  <a:lumMod val="50000"/>
                </a:schemeClr>
              </a:solidFill>
            </c:spPr>
            <c:extLst>
              <c:ext xmlns:c16="http://schemas.microsoft.com/office/drawing/2014/chart" uri="{C3380CC4-5D6E-409C-BE32-E72D297353CC}">
                <c16:uniqueId val="{00000001-3B0D-4A7F-BC84-432840883269}"/>
              </c:ext>
            </c:extLst>
          </c:dPt>
          <c:dLbls>
            <c:dLbl>
              <c:idx val="0"/>
              <c:layout>
                <c:manualLayout>
                  <c:x val="8.3333333333333367E-3"/>
                  <c:y val="0.125"/>
                </c:manualLayout>
              </c:layout>
              <c:tx>
                <c:rich>
                  <a:bodyPr/>
                  <a:lstStyle/>
                  <a:p>
                    <a:r>
                      <a:rPr lang="en-US" dirty="0"/>
                      <a:t>25%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0D-4A7F-BC84-432840883269}"/>
                </c:ext>
              </c:extLst>
            </c:dLbl>
            <c:dLbl>
              <c:idx val="1"/>
              <c:layout>
                <c:manualLayout>
                  <c:x val="-5.5555555555555558E-3"/>
                  <c:y val="0.33796296296296446"/>
                </c:manualLayout>
              </c:layout>
              <c:tx>
                <c:rich>
                  <a:bodyPr/>
                  <a:lstStyle/>
                  <a:p>
                    <a:r>
                      <a:rPr lang="en-US" dirty="0"/>
                      <a:t>75%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0D-4A7F-BC84-432840883269}"/>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Sheet1!$A$14:$A$15</c:f>
              <c:strCache>
                <c:ptCount val="2"/>
                <c:pt idx="0">
                  <c:v>Yes</c:v>
                </c:pt>
                <c:pt idx="1">
                  <c:v>No</c:v>
                </c:pt>
              </c:strCache>
            </c:strRef>
          </c:cat>
          <c:val>
            <c:numRef>
              <c:f>Sheet1!$B$14:$B$15</c:f>
              <c:numCache>
                <c:formatCode>0.00%</c:formatCode>
                <c:ptCount val="2"/>
                <c:pt idx="0">
                  <c:v>0.24700000000000022</c:v>
                </c:pt>
                <c:pt idx="1">
                  <c:v>0.74500000000000088</c:v>
                </c:pt>
              </c:numCache>
            </c:numRef>
          </c:val>
          <c:extLst>
            <c:ext xmlns:c16="http://schemas.microsoft.com/office/drawing/2014/chart" uri="{C3380CC4-5D6E-409C-BE32-E72D297353CC}">
              <c16:uniqueId val="{00000002-3B0D-4A7F-BC84-432840883269}"/>
            </c:ext>
          </c:extLst>
        </c:ser>
        <c:dLbls>
          <c:showLegendKey val="0"/>
          <c:showVal val="0"/>
          <c:showCatName val="0"/>
          <c:showSerName val="0"/>
          <c:showPercent val="0"/>
          <c:showBubbleSize val="0"/>
        </c:dLbls>
        <c:gapWidth val="150"/>
        <c:axId val="53809536"/>
        <c:axId val="53811072"/>
      </c:barChart>
      <c:catAx>
        <c:axId val="53809536"/>
        <c:scaling>
          <c:orientation val="minMax"/>
        </c:scaling>
        <c:delete val="0"/>
        <c:axPos val="b"/>
        <c:numFmt formatCode="General" sourceLinked="0"/>
        <c:majorTickMark val="none"/>
        <c:minorTickMark val="none"/>
        <c:tickLblPos val="nextTo"/>
        <c:crossAx val="53811072"/>
        <c:crosses val="autoZero"/>
        <c:auto val="1"/>
        <c:lblAlgn val="ctr"/>
        <c:lblOffset val="100"/>
        <c:noMultiLvlLbl val="0"/>
      </c:catAx>
      <c:valAx>
        <c:axId val="53811072"/>
        <c:scaling>
          <c:orientation val="minMax"/>
        </c:scaling>
        <c:delete val="0"/>
        <c:axPos val="l"/>
        <c:majorGridlines/>
        <c:numFmt formatCode="0.00%" sourceLinked="1"/>
        <c:majorTickMark val="none"/>
        <c:minorTickMark val="none"/>
        <c:tickLblPos val="nextTo"/>
        <c:crossAx val="53809536"/>
        <c:crosses val="autoZero"/>
        <c:crossBetween val="between"/>
      </c:valAx>
    </c:plotArea>
    <c:plotVisOnly val="1"/>
    <c:dispBlanksAs val="gap"/>
    <c:showDLblsOverMax val="0"/>
  </c:chart>
  <c:spPr>
    <a:solidFill>
      <a:schemeClr val="bg1"/>
    </a:solidFill>
    <a:ln>
      <a:solidFill>
        <a:prstClr val="black"/>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latin typeface="Arial" pitchFamily="34" charset="0"/>
                <a:cs typeface="Arial" pitchFamily="34" charset="0"/>
              </a:defRPr>
            </a:pPr>
            <a:r>
              <a:rPr lang="en-US" sz="1400" dirty="0">
                <a:latin typeface="Arial" pitchFamily="34" charset="0"/>
                <a:cs typeface="Arial" pitchFamily="34" charset="0"/>
              </a:rPr>
              <a:t>Has someone, including yourself, smoked cigarettes, cigars, or pipes anywhere inside your home in the past 30 days?</a:t>
            </a:r>
          </a:p>
        </c:rich>
      </c:tx>
      <c:overlay val="0"/>
    </c:title>
    <c:autoTitleDeleted val="0"/>
    <c:plotArea>
      <c:layout>
        <c:manualLayout>
          <c:layoutTarget val="inner"/>
          <c:xMode val="edge"/>
          <c:yMode val="edge"/>
          <c:x val="9.9197250767383019E-2"/>
          <c:y val="0.20451977401129962"/>
          <c:w val="0.86972930290493411"/>
          <c:h val="0.72757996352150955"/>
        </c:manualLayout>
      </c:layout>
      <c:barChart>
        <c:barDir val="col"/>
        <c:grouping val="clustered"/>
        <c:varyColors val="0"/>
        <c:ser>
          <c:idx val="0"/>
          <c:order val="0"/>
          <c:spPr>
            <a:solidFill>
              <a:prstClr val="black">
                <a:lumMod val="65000"/>
                <a:lumOff val="35000"/>
              </a:prstClr>
            </a:solidFill>
          </c:spPr>
          <c:invertIfNegative val="0"/>
          <c:dPt>
            <c:idx val="0"/>
            <c:invertIfNegative val="0"/>
            <c:bubble3D val="0"/>
            <c:spPr>
              <a:solidFill>
                <a:srgbClr val="C00000"/>
              </a:solidFill>
            </c:spPr>
            <c:extLst>
              <c:ext xmlns:c16="http://schemas.microsoft.com/office/drawing/2014/chart" uri="{C3380CC4-5D6E-409C-BE32-E72D297353CC}">
                <c16:uniqueId val="{00000000-BA92-4659-A3DF-3104989FAA0D}"/>
              </c:ext>
            </c:extLst>
          </c:dPt>
          <c:dPt>
            <c:idx val="1"/>
            <c:invertIfNegative val="0"/>
            <c:bubble3D val="0"/>
            <c:spPr>
              <a:solidFill>
                <a:schemeClr val="accent3">
                  <a:lumMod val="50000"/>
                </a:schemeClr>
              </a:solidFill>
            </c:spPr>
            <c:extLst>
              <c:ext xmlns:c16="http://schemas.microsoft.com/office/drawing/2014/chart" uri="{C3380CC4-5D6E-409C-BE32-E72D297353CC}">
                <c16:uniqueId val="{00000001-BA92-4659-A3DF-3104989FAA0D}"/>
              </c:ext>
            </c:extLst>
          </c:dPt>
          <c:dLbls>
            <c:dLbl>
              <c:idx val="0"/>
              <c:layout>
                <c:manualLayout>
                  <c:x val="0"/>
                  <c:y val="0.180293501048218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92-4659-A3DF-3104989FAA0D}"/>
                </c:ext>
              </c:extLst>
            </c:dLbl>
            <c:dLbl>
              <c:idx val="1"/>
              <c:layout>
                <c:manualLayout>
                  <c:x val="0"/>
                  <c:y val="0.218029350104823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92-4659-A3DF-3104989FAA0D}"/>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Sheet1!$A$12:$A$13</c:f>
              <c:strCache>
                <c:ptCount val="2"/>
                <c:pt idx="0">
                  <c:v>Yes</c:v>
                </c:pt>
                <c:pt idx="1">
                  <c:v>No</c:v>
                </c:pt>
              </c:strCache>
            </c:strRef>
          </c:cat>
          <c:val>
            <c:numRef>
              <c:f>Sheet1!$B$12:$B$13</c:f>
              <c:numCache>
                <c:formatCode>0%</c:formatCode>
                <c:ptCount val="2"/>
                <c:pt idx="0">
                  <c:v>0.61570000000000391</c:v>
                </c:pt>
                <c:pt idx="1">
                  <c:v>0.37960000000000038</c:v>
                </c:pt>
              </c:numCache>
            </c:numRef>
          </c:val>
          <c:extLst>
            <c:ext xmlns:c16="http://schemas.microsoft.com/office/drawing/2014/chart" uri="{C3380CC4-5D6E-409C-BE32-E72D297353CC}">
              <c16:uniqueId val="{00000002-BA92-4659-A3DF-3104989FAA0D}"/>
            </c:ext>
          </c:extLst>
        </c:ser>
        <c:dLbls>
          <c:showLegendKey val="0"/>
          <c:showVal val="0"/>
          <c:showCatName val="0"/>
          <c:showSerName val="0"/>
          <c:showPercent val="0"/>
          <c:showBubbleSize val="0"/>
        </c:dLbls>
        <c:gapWidth val="150"/>
        <c:axId val="53852416"/>
        <c:axId val="56131584"/>
      </c:barChart>
      <c:catAx>
        <c:axId val="53852416"/>
        <c:scaling>
          <c:orientation val="minMax"/>
        </c:scaling>
        <c:delete val="0"/>
        <c:axPos val="b"/>
        <c:numFmt formatCode="General" sourceLinked="0"/>
        <c:majorTickMark val="none"/>
        <c:minorTickMark val="none"/>
        <c:tickLblPos val="nextTo"/>
        <c:crossAx val="56131584"/>
        <c:crosses val="autoZero"/>
        <c:auto val="1"/>
        <c:lblAlgn val="ctr"/>
        <c:lblOffset val="100"/>
        <c:noMultiLvlLbl val="0"/>
      </c:catAx>
      <c:valAx>
        <c:axId val="56131584"/>
        <c:scaling>
          <c:orientation val="minMax"/>
        </c:scaling>
        <c:delete val="0"/>
        <c:axPos val="l"/>
        <c:majorGridlines/>
        <c:numFmt formatCode="0%" sourceLinked="1"/>
        <c:majorTickMark val="none"/>
        <c:minorTickMark val="none"/>
        <c:tickLblPos val="nextTo"/>
        <c:crossAx val="53852416"/>
        <c:crosses val="autoZero"/>
        <c:crossBetween val="between"/>
      </c:valAx>
    </c:plotArea>
    <c:plotVisOnly val="1"/>
    <c:dispBlanksAs val="gap"/>
    <c:showDLblsOverMax val="0"/>
  </c:chart>
  <c:spPr>
    <a:solidFill>
      <a:schemeClr val="bg1"/>
    </a:solidFill>
    <a:ln>
      <a:solidFill>
        <a:schemeClr val="tx1"/>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accent3">
                <a:lumMod val="75000"/>
              </a:schemeClr>
            </a:solidFill>
          </c:spPr>
          <c:dPt>
            <c:idx val="0"/>
            <c:bubble3D val="0"/>
            <c:spPr>
              <a:solidFill>
                <a:schemeClr val="accent2"/>
              </a:solidFill>
            </c:spPr>
            <c:extLst>
              <c:ext xmlns:c16="http://schemas.microsoft.com/office/drawing/2014/chart" uri="{C3380CC4-5D6E-409C-BE32-E72D297353CC}">
                <c16:uniqueId val="{00000001-AD1B-471C-B499-3C4EDBEE49C5}"/>
              </c:ext>
            </c:extLst>
          </c:dPt>
          <c:dPt>
            <c:idx val="1"/>
            <c:bubble3D val="0"/>
            <c:spPr>
              <a:solidFill>
                <a:schemeClr val="bg1">
                  <a:lumMod val="75000"/>
                </a:schemeClr>
              </a:solidFill>
            </c:spPr>
            <c:extLst>
              <c:ext xmlns:c16="http://schemas.microsoft.com/office/drawing/2014/chart" uri="{C3380CC4-5D6E-409C-BE32-E72D297353CC}">
                <c16:uniqueId val="{00000003-AD1B-471C-B499-3C4EDBEE49C5}"/>
              </c:ext>
            </c:extLst>
          </c:dPt>
          <c:val>
            <c:numRef>
              <c:f>Sheet1!$B$14:$B$15</c:f>
              <c:numCache>
                <c:formatCode>0.00%</c:formatCode>
                <c:ptCount val="2"/>
                <c:pt idx="0">
                  <c:v>0.51249999999999996</c:v>
                </c:pt>
                <c:pt idx="1">
                  <c:v>0.48750000000000032</c:v>
                </c:pt>
              </c:numCache>
            </c:numRef>
          </c:val>
          <c:extLst>
            <c:ext xmlns:c16="http://schemas.microsoft.com/office/drawing/2014/chart" uri="{C3380CC4-5D6E-409C-BE32-E72D297353CC}">
              <c16:uniqueId val="{00000004-AD1B-471C-B499-3C4EDBEE49C5}"/>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2"/>
              </a:solidFill>
            </c:spPr>
            <c:extLst>
              <c:ext xmlns:c16="http://schemas.microsoft.com/office/drawing/2014/chart" uri="{C3380CC4-5D6E-409C-BE32-E72D297353CC}">
                <c16:uniqueId val="{00000001-B1E2-4D30-894C-548357A112B8}"/>
              </c:ext>
            </c:extLst>
          </c:dPt>
          <c:dPt>
            <c:idx val="1"/>
            <c:bubble3D val="0"/>
            <c:spPr>
              <a:solidFill>
                <a:schemeClr val="bg1">
                  <a:lumMod val="75000"/>
                </a:schemeClr>
              </a:solidFill>
            </c:spPr>
            <c:extLst>
              <c:ext xmlns:c16="http://schemas.microsoft.com/office/drawing/2014/chart" uri="{C3380CC4-5D6E-409C-BE32-E72D297353CC}">
                <c16:uniqueId val="{00000003-B1E2-4D30-894C-548357A112B8}"/>
              </c:ext>
            </c:extLst>
          </c:dPt>
          <c:val>
            <c:numRef>
              <c:f>Sheet1!$C$14:$C$15</c:f>
              <c:numCache>
                <c:formatCode>0.00%</c:formatCode>
                <c:ptCount val="2"/>
                <c:pt idx="0">
                  <c:v>0.85600000000000065</c:v>
                </c:pt>
                <c:pt idx="1">
                  <c:v>0.14400000000000004</c:v>
                </c:pt>
              </c:numCache>
            </c:numRef>
          </c:val>
          <c:extLst>
            <c:ext xmlns:c16="http://schemas.microsoft.com/office/drawing/2014/chart" uri="{C3380CC4-5D6E-409C-BE32-E72D297353CC}">
              <c16:uniqueId val="{00000004-B1E2-4D30-894C-548357A112B8}"/>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83E1B6">
                <a:lumMod val="75000"/>
              </a:srgbClr>
            </a:solidFill>
          </c:spPr>
          <c:dPt>
            <c:idx val="0"/>
            <c:bubble3D val="0"/>
            <c:spPr>
              <a:solidFill>
                <a:schemeClr val="accent2"/>
              </a:solidFill>
            </c:spPr>
            <c:extLst>
              <c:ext xmlns:c16="http://schemas.microsoft.com/office/drawing/2014/chart" uri="{C3380CC4-5D6E-409C-BE32-E72D297353CC}">
                <c16:uniqueId val="{00000001-8328-4750-A706-F717A8F3C572}"/>
              </c:ext>
            </c:extLst>
          </c:dPt>
          <c:dPt>
            <c:idx val="1"/>
            <c:bubble3D val="0"/>
            <c:spPr>
              <a:solidFill>
                <a:schemeClr val="bg1">
                  <a:lumMod val="75000"/>
                </a:schemeClr>
              </a:solidFill>
            </c:spPr>
            <c:extLst>
              <c:ext xmlns:c16="http://schemas.microsoft.com/office/drawing/2014/chart" uri="{C3380CC4-5D6E-409C-BE32-E72D297353CC}">
                <c16:uniqueId val="{00000003-8328-4750-A706-F717A8F3C572}"/>
              </c:ext>
            </c:extLst>
          </c:dPt>
          <c:val>
            <c:numRef>
              <c:f>Sheet1!$D$14:$D$15</c:f>
              <c:numCache>
                <c:formatCode>0.00%</c:formatCode>
                <c:ptCount val="2"/>
                <c:pt idx="0">
                  <c:v>0.79330000000000001</c:v>
                </c:pt>
                <c:pt idx="1">
                  <c:v>0.20669999999999999</c:v>
                </c:pt>
              </c:numCache>
            </c:numRef>
          </c:val>
          <c:extLst>
            <c:ext xmlns:c16="http://schemas.microsoft.com/office/drawing/2014/chart" uri="{C3380CC4-5D6E-409C-BE32-E72D297353CC}">
              <c16:uniqueId val="{00000004-8328-4750-A706-F717A8F3C572}"/>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C58AA83-B69C-410A-B8EE-743F1B052471}" type="datetimeFigureOut">
              <a:rPr lang="en-US" smtClean="0"/>
              <a:pPr/>
              <a:t>2/16/2018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711AC9-5891-4ACF-8D2D-62B15FE07609}" type="slidenum">
              <a:rPr lang="en-US" smtClean="0"/>
              <a:pPr/>
              <a:t>‹#›</a:t>
            </a:fld>
            <a:endParaRPr lang="en-US" dirty="0"/>
          </a:p>
        </p:txBody>
      </p:sp>
    </p:spTree>
    <p:extLst>
      <p:ext uri="{BB962C8B-B14F-4D97-AF65-F5344CB8AC3E}">
        <p14:creationId xmlns:p14="http://schemas.microsoft.com/office/powerpoint/2010/main" val="346112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tobacc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1</a:t>
            </a:fld>
            <a:endParaRPr lang="en-US" dirty="0"/>
          </a:p>
        </p:txBody>
      </p:sp>
    </p:spTree>
    <p:extLst>
      <p:ext uri="{BB962C8B-B14F-4D97-AF65-F5344CB8AC3E}">
        <p14:creationId xmlns:p14="http://schemas.microsoft.com/office/powerpoint/2010/main" val="2091996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sz="1200" kern="1200" dirty="0">
                <a:solidFill>
                  <a:schemeClr val="tx1"/>
                </a:solidFill>
                <a:latin typeface="+mn-lt"/>
                <a:ea typeface="+mn-ea"/>
                <a:cs typeface="+mn-cs"/>
              </a:rPr>
              <a:t>-$65 each, passive</a:t>
            </a:r>
            <a:r>
              <a:rPr lang="en-US" sz="1200" kern="1200" baseline="0" dirty="0">
                <a:solidFill>
                  <a:schemeClr val="tx1"/>
                </a:solidFill>
                <a:latin typeface="+mn-lt"/>
                <a:ea typeface="+mn-ea"/>
                <a:cs typeface="+mn-cs"/>
              </a:rPr>
              <a:t> air nicotine monitor $5,000 for analysis from Johns Hopkins</a:t>
            </a:r>
            <a:endParaRPr lang="en-US" sz="1200" kern="1200" dirty="0">
              <a:solidFill>
                <a:schemeClr val="tx1"/>
              </a:solidFill>
              <a:latin typeface="+mn-lt"/>
              <a:ea typeface="+mn-ea"/>
              <a:cs typeface="+mn-cs"/>
            </a:endParaRPr>
          </a:p>
          <a:p>
            <a:pPr>
              <a:defRPr/>
            </a:pPr>
            <a:r>
              <a:rPr lang="en-US" sz="1200" kern="1200" dirty="0">
                <a:solidFill>
                  <a:schemeClr val="tx1"/>
                </a:solidFill>
                <a:latin typeface="+mn-lt"/>
                <a:ea typeface="+mn-ea"/>
                <a:cs typeface="+mn-cs"/>
              </a:rPr>
              <a:t>-Devices that monitor nicotine are the best because nicotine is a unique chemical that cannot be detected by most other devices</a:t>
            </a:r>
          </a:p>
          <a:p>
            <a:pPr>
              <a:defRPr/>
            </a:pPr>
            <a:r>
              <a:rPr lang="en-US" sz="1200" kern="1200" dirty="0">
                <a:solidFill>
                  <a:schemeClr val="tx1"/>
                </a:solidFill>
                <a:latin typeface="+mn-lt"/>
                <a:ea typeface="+mn-ea"/>
                <a:cs typeface="+mn-cs"/>
              </a:rPr>
              <a:t>-These devices</a:t>
            </a:r>
            <a:r>
              <a:rPr lang="en-US" sz="1200" kern="1200" baseline="0" dirty="0">
                <a:solidFill>
                  <a:schemeClr val="tx1"/>
                </a:solidFill>
                <a:latin typeface="+mn-lt"/>
                <a:ea typeface="+mn-ea"/>
                <a:cs typeface="+mn-cs"/>
              </a:rPr>
              <a:t> are preferable to a particle monitor like a Side </a:t>
            </a:r>
            <a:r>
              <a:rPr lang="en-US" sz="1200" kern="1200" baseline="0" dirty="0" err="1">
                <a:solidFill>
                  <a:schemeClr val="tx1"/>
                </a:solidFill>
                <a:latin typeface="+mn-lt"/>
                <a:ea typeface="+mn-ea"/>
                <a:cs typeface="+mn-cs"/>
              </a:rPr>
              <a:t>pak</a:t>
            </a:r>
            <a:r>
              <a:rPr lang="en-US" sz="1200" kern="1200" baseline="0" dirty="0">
                <a:solidFill>
                  <a:schemeClr val="tx1"/>
                </a:solidFill>
                <a:latin typeface="+mn-lt"/>
                <a:ea typeface="+mn-ea"/>
                <a:cs typeface="+mn-cs"/>
              </a:rPr>
              <a:t> or </a:t>
            </a:r>
            <a:r>
              <a:rPr lang="en-US" sz="1200" kern="1200" baseline="0" dirty="0" err="1">
                <a:solidFill>
                  <a:schemeClr val="tx1"/>
                </a:solidFill>
                <a:latin typeface="+mn-lt"/>
                <a:ea typeface="+mn-ea"/>
                <a:cs typeface="+mn-cs"/>
              </a:rPr>
              <a:t>dylos</a:t>
            </a:r>
            <a:r>
              <a:rPr lang="en-US" sz="1200" kern="1200" baseline="0" dirty="0">
                <a:solidFill>
                  <a:schemeClr val="tx1"/>
                </a:solidFill>
                <a:latin typeface="+mn-lt"/>
                <a:ea typeface="+mn-ea"/>
                <a:cs typeface="+mn-cs"/>
              </a:rPr>
              <a:t> because p</a:t>
            </a:r>
            <a:r>
              <a:rPr lang="en-US" sz="1200" kern="1200" dirty="0">
                <a:solidFill>
                  <a:schemeClr val="tx1"/>
                </a:solidFill>
                <a:latin typeface="+mn-lt"/>
                <a:ea typeface="+mn-ea"/>
                <a:cs typeface="+mn-cs"/>
              </a:rPr>
              <a:t>articles are not unique to secondhand smoke, but nicotine is.  A person cooking in an apartment can create as much smoke as cigarettes can, and it is not possible to distinguish between the two with a simple particle monitor</a:t>
            </a:r>
            <a:endParaRPr lang="en-US" dirty="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8E41AE-CA29-4D59-A830-5C972701C74C}" type="slidenum">
              <a:rPr lang="en-US" smtClean="0"/>
              <a:pPr/>
              <a:t>12</a:t>
            </a:fld>
            <a:endParaRPr lang="en-US"/>
          </a:p>
        </p:txBody>
      </p:sp>
    </p:spTree>
    <p:extLst>
      <p:ext uri="{BB962C8B-B14F-4D97-AF65-F5344CB8AC3E}">
        <p14:creationId xmlns:p14="http://schemas.microsoft.com/office/powerpoint/2010/main" val="3304863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there is no safe level of SHS the concentration of nicotine in the environment should be zero (</a:t>
            </a:r>
            <a:r>
              <a:rPr lang="en-US" dirty="0" err="1"/>
              <a:t>ie</a:t>
            </a:r>
            <a:r>
              <a:rPr lang="en-US" dirty="0"/>
              <a:t>, undetectable). Any level of exposure increases health risk, although the risk is substantially higher with increasing concentrations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from Housing Authority of Covington (2013)</a:t>
            </a:r>
          </a:p>
          <a:p>
            <a:endParaRPr lang="en-US" dirty="0"/>
          </a:p>
        </p:txBody>
      </p:sp>
      <p:sp>
        <p:nvSpPr>
          <p:cNvPr id="4" name="Slide Number Placeholder 3"/>
          <p:cNvSpPr>
            <a:spLocks noGrp="1"/>
          </p:cNvSpPr>
          <p:nvPr>
            <p:ph type="sldNum" sz="quarter" idx="10"/>
          </p:nvPr>
        </p:nvSpPr>
        <p:spPr/>
        <p:txBody>
          <a:bodyPr/>
          <a:lstStyle/>
          <a:p>
            <a:fld id="{8CB4B753-77B6-4320-AC77-E6405B3C6933}" type="slidenum">
              <a:rPr lang="en-US" smtClean="0"/>
              <a:pPr/>
              <a:t>13</a:t>
            </a:fld>
            <a:endParaRPr lang="en-US"/>
          </a:p>
        </p:txBody>
      </p:sp>
    </p:spTree>
    <p:extLst>
      <p:ext uri="{BB962C8B-B14F-4D97-AF65-F5344CB8AC3E}">
        <p14:creationId xmlns:p14="http://schemas.microsoft.com/office/powerpoint/2010/main" val="768754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from Housing Authority of Covington (2013)</a:t>
            </a: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14</a:t>
            </a:fld>
            <a:endParaRPr lang="en-US" dirty="0"/>
          </a:p>
        </p:txBody>
      </p:sp>
    </p:spTree>
    <p:extLst>
      <p:ext uri="{BB962C8B-B14F-4D97-AF65-F5344CB8AC3E}">
        <p14:creationId xmlns:p14="http://schemas.microsoft.com/office/powerpoint/2010/main" val="2006954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Housing Authority of Covington (2013)</a:t>
            </a:r>
          </a:p>
          <a:p>
            <a:endParaRPr lang="en-US" dirty="0"/>
          </a:p>
          <a:p>
            <a:r>
              <a:rPr lang="en-US" dirty="0"/>
              <a:t>Turnover</a:t>
            </a:r>
            <a:r>
              <a:rPr lang="en-US" baseline="0" dirty="0"/>
              <a:t> of smoking apartments requires an increase in staff time and a greater need to replace certain materials, such as upholstery, carpet and curtains. </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15</a:t>
            </a:fld>
            <a:endParaRPr lang="en-US" dirty="0"/>
          </a:p>
        </p:txBody>
      </p:sp>
    </p:spTree>
    <p:extLst>
      <p:ext uri="{BB962C8B-B14F-4D97-AF65-F5344CB8AC3E}">
        <p14:creationId xmlns:p14="http://schemas.microsoft.com/office/powerpoint/2010/main" val="3186934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designated smoking area may make sense, depending on the layout of your grounds and the number of residents you have who smoke.</a:t>
            </a:r>
          </a:p>
          <a:p>
            <a:r>
              <a:rPr lang="en-US" baseline="0" dirty="0"/>
              <a:t>A DSA may increase compliance with the policy, as enforcement is easy. You don’t have to determine if the resident is 25 feet from the exterior building. You just know they can only smoke at the DSA. This will also limit creep, as smokers creep closer and closer to the buildings. A DSA may be easier to keep clean, as all butts and other litter will be confined to one area and provided ashtrays can reduce litter even further. </a:t>
            </a:r>
          </a:p>
          <a:p>
            <a:r>
              <a:rPr lang="en-US" baseline="0" dirty="0"/>
              <a:t>HUD allows use of capital funds to build structures, such as gazebos, for protection from the weather.</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a DSA,</a:t>
            </a:r>
            <a:r>
              <a:rPr lang="en-US" baseline="0" dirty="0"/>
              <a:t> you’ll want to provide the proper receptacles for tobacco liter. This will keep the area looking nice and reduce the risk of fires from lit cigarettes being thrown in to trash cans or dry leaves. I am particularly fond of this one…</a:t>
            </a:r>
            <a:endParaRPr lang="en-US" dirty="0"/>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18</a:t>
            </a:fld>
            <a:endParaRPr lang="en-US" dirty="0"/>
          </a:p>
        </p:txBody>
      </p:sp>
    </p:spTree>
    <p:extLst>
      <p:ext uri="{BB962C8B-B14F-4D97-AF65-F5344CB8AC3E}">
        <p14:creationId xmlns:p14="http://schemas.microsoft.com/office/powerpoint/2010/main" val="1547315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have playgrounds on property? Or areas where children congregate to play? We all care for our children, so protecting children from secondhand smoke exposure,</a:t>
            </a:r>
            <a:r>
              <a:rPr lang="en-US" baseline="0" dirty="0"/>
              <a:t> especially while they’re running around, is always a popular option. This can make enforcement challenging, depending on the layout. Where does the playground begin and end? Where will parents go to smoke if the children are playing? </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19</a:t>
            </a:fld>
            <a:endParaRPr lang="en-US" dirty="0"/>
          </a:p>
        </p:txBody>
      </p:sp>
    </p:spTree>
    <p:extLst>
      <p:ext uri="{BB962C8B-B14F-4D97-AF65-F5344CB8AC3E}">
        <p14:creationId xmlns:p14="http://schemas.microsoft.com/office/powerpoint/2010/main" val="491348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Alternatively,</a:t>
            </a:r>
            <a:r>
              <a:rPr lang="en-US" baseline="0" dirty="0"/>
              <a:t> you can designate the entire property smoke-free. This also makes enforcement easy, as no one should be smoking on property, no matter the distance from buildings. This should also reduce litter and waste, as people will not be smoking on property.</a:t>
            </a:r>
          </a:p>
          <a:p>
            <a:r>
              <a:rPr lang="en-US" baseline="0" dirty="0"/>
              <a:t>There are some considerations: if there are smokers on your units, where will they go to smoke? The sidewalk? A neighboring business? Will they be safe? Will they irritate the neighbors? Will there be waste?</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20</a:t>
            </a:fld>
            <a:endParaRPr lang="en-US" dirty="0"/>
          </a:p>
        </p:txBody>
      </p:sp>
    </p:spTree>
    <p:extLst>
      <p:ext uri="{BB962C8B-B14F-4D97-AF65-F5344CB8AC3E}">
        <p14:creationId xmlns:p14="http://schemas.microsoft.com/office/powerpoint/2010/main" val="4026704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policies include e-cigarettes? YES! It</a:t>
            </a:r>
            <a:r>
              <a:rPr lang="en-US" baseline="0" dirty="0"/>
              <a:t> is not required by the HUD mandate, but individual PHAs have the authority to include e-cigarettes if they so choose. </a:t>
            </a:r>
          </a:p>
          <a:p>
            <a:r>
              <a:rPr lang="en-US" baseline="0" dirty="0"/>
              <a:t>Now you may be thinking right now – but aren’t e-cigarettes safer? Don’t they help people quit? But that’s not the question we’re asking today. We’re asking – should policies prohibit e-cigarette use indoors. And the answer to that is absolutely yes! We don’t want to compare indoor e-cigarette use to indoor secondhand smoke. We want to compare indoor e-cigarette use to clean indoor air. And we know that e-cigarette aerosol is worse for lungs than clean indoor air. E-cigarette aerosol has been found to contain nicotine,  ultrafine particles, heavy metals, and volatile organic compounds. As an example, ultrafine particles can trigger asthma attacks and increased risk of heart disease. </a:t>
            </a:r>
          </a:p>
          <a:p>
            <a:endParaRPr lang="en-US" baseline="0" dirty="0"/>
          </a:p>
          <a:p>
            <a:r>
              <a:rPr lang="en-US" baseline="0" dirty="0"/>
              <a:t>U.S. Department of Health and Human Services. E-Cigarette Use Among Youth and Young Adults. A Report of the Surgeon General. Atlanta, GA: U.S. Department of Health and Human Services, Centers for Disease Control and Prevention, National Center for Chronic Disease Prevention and Health Promotion, Office on Smoking and Health, 2016. </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22</a:t>
            </a:fld>
            <a:endParaRPr lang="en-US" dirty="0"/>
          </a:p>
        </p:txBody>
      </p:sp>
    </p:spTree>
    <p:extLst>
      <p:ext uri="{BB962C8B-B14F-4D97-AF65-F5344CB8AC3E}">
        <p14:creationId xmlns:p14="http://schemas.microsoft.com/office/powerpoint/2010/main" val="4291529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buFont typeface="Arial" panose="020B0604020202020204" pitchFamily="34" charset="0"/>
              <a:buChar char="•"/>
            </a:pPr>
            <a:r>
              <a:rPr lang="en-US" dirty="0"/>
              <a:t>Presentations and</a:t>
            </a:r>
            <a:r>
              <a:rPr lang="en-US" baseline="0" dirty="0"/>
              <a:t> meetings</a:t>
            </a:r>
          </a:p>
          <a:p>
            <a:pPr marL="171450" indent="-171450">
              <a:buFont typeface="Arial" panose="020B0604020202020204" pitchFamily="34" charset="0"/>
              <a:buChar char="•"/>
            </a:pPr>
            <a:r>
              <a:rPr lang="en-US" baseline="0" dirty="0"/>
              <a:t>One on one meetings with residents</a:t>
            </a:r>
          </a:p>
          <a:p>
            <a:pPr marL="171450" indent="-171450">
              <a:buFont typeface="Arial" panose="020B0604020202020204" pitchFamily="34" charset="0"/>
              <a:buChar char="•"/>
            </a:pPr>
            <a:r>
              <a:rPr lang="en-US" baseline="0" dirty="0"/>
              <a:t>Information on website, if you have one</a:t>
            </a:r>
          </a:p>
          <a:p>
            <a:pPr marL="171450" indent="-171450">
              <a:buFont typeface="Arial" panose="020B0604020202020204" pitchFamily="34" charset="0"/>
              <a:buChar char="•"/>
            </a:pPr>
            <a:r>
              <a:rPr lang="en-US" baseline="0" dirty="0"/>
              <a:t>Sending letters to homes</a:t>
            </a:r>
          </a:p>
          <a:p>
            <a:pPr marL="171450" indent="-171450">
              <a:buFont typeface="Arial" panose="020B0604020202020204" pitchFamily="34" charset="0"/>
              <a:buChar char="•"/>
            </a:pPr>
            <a:r>
              <a:rPr lang="en-US" baseline="0" dirty="0"/>
              <a:t>Include information in newsletters</a:t>
            </a:r>
          </a:p>
          <a:p>
            <a:pPr marL="171450" indent="-171450">
              <a:buFont typeface="Arial" panose="020B0604020202020204" pitchFamily="34" charset="0"/>
              <a:buChar char="•"/>
            </a:pPr>
            <a:r>
              <a:rPr lang="en-US" baseline="0" dirty="0"/>
              <a:t>Signage on community  bulletin boards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For the first meeting, talk about the HUD rule and the benefit of smoke-free policies. Use the information in this presentation and handouts and you can always contact your local health department or us at the state for more information on secondhand smoke. A first community meeting might take awhile as some residents can be scared or angry what this policy change will mean for them. It’s OK if you don’t know the answer to a question; you can always tell a resident that you will find out the information and come back later with an answer.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We recommend meeting with the residents more than once over the course of the implementation period.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The smoke-free policy is considered a significant amendment to the PHA plan, so the policy will have to go before the Resident Advisory Board. And this meeting must be open to the public and be accessible for those with disabilities and limited English proficiency.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In PHAs that have gone smoke-free, individual meeting with residents were very well received. An explanation of the policy should be given as tenants resign their leases with the new smoke-free policy in them. If their lease is not up for renewal during the time before implementation, have each resident sign an addendum to their lease. </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How do you usually communicate with residents?</a:t>
            </a:r>
          </a:p>
          <a:p>
            <a:pPr marL="171450" indent="-171450">
              <a:buFont typeface="Arial" panose="020B0604020202020204" pitchFamily="34" charset="0"/>
              <a:buChar char="•"/>
            </a:pPr>
            <a:r>
              <a:rPr lang="en-US" baseline="0" dirty="0"/>
              <a:t>What types of ways do they like receiving information?</a:t>
            </a:r>
          </a:p>
          <a:p>
            <a:pPr marL="171450" indent="-171450">
              <a:buFont typeface="Arial" panose="020B0604020202020204" pitchFamily="34" charset="0"/>
              <a:buChar char="•"/>
            </a:pPr>
            <a:r>
              <a:rPr lang="en-US" baseline="0" dirty="0"/>
              <a:t>Are there people who are hard to reach? What has worked well with them? What hasn’t worked well?</a:t>
            </a:r>
          </a:p>
          <a:p>
            <a:pPr marL="171450" indent="-171450">
              <a:buFont typeface="Arial" panose="020B0604020202020204" pitchFamily="34" charset="0"/>
              <a:buChar char="•"/>
            </a:pPr>
            <a:r>
              <a:rPr lang="en-US" baseline="0" dirty="0"/>
              <a:t>What resources can we at the state provide? Sample articles for newsletters? Resources in other languages? </a:t>
            </a:r>
          </a:p>
          <a:p>
            <a:pPr marL="171450" indent="-171450">
              <a:buFont typeface="Arial" panose="020B0604020202020204" pitchFamily="34" charset="0"/>
              <a:buChar char="•"/>
            </a:pPr>
            <a:r>
              <a:rPr lang="en-US" baseline="0" dirty="0"/>
              <a:t>Do you have any support residents who would serve as “smoke-free ambassadors?” and be willing to talk about why they are in favor of the policy? (Need to choose a good spokesperson, not just any person who likes to talk)</a:t>
            </a:r>
          </a:p>
        </p:txBody>
      </p:sp>
      <p:sp>
        <p:nvSpPr>
          <p:cNvPr id="4" name="Slide Number Placeholder 3"/>
          <p:cNvSpPr>
            <a:spLocks noGrp="1"/>
          </p:cNvSpPr>
          <p:nvPr>
            <p:ph type="sldNum" sz="quarter" idx="10"/>
          </p:nvPr>
        </p:nvSpPr>
        <p:spPr/>
        <p:txBody>
          <a:bodyPr/>
          <a:lstStyle/>
          <a:p>
            <a:fld id="{93711AC9-5891-4ACF-8D2D-62B15FE07609}" type="slidenum">
              <a:rPr lang="en-US" smtClean="0"/>
              <a:pPr/>
              <a:t>23</a:t>
            </a:fld>
            <a:endParaRPr lang="en-US" dirty="0"/>
          </a:p>
        </p:txBody>
      </p:sp>
    </p:spTree>
    <p:extLst>
      <p:ext uri="{BB962C8B-B14F-4D97-AF65-F5344CB8AC3E}">
        <p14:creationId xmlns:p14="http://schemas.microsoft.com/office/powerpoint/2010/main" val="324812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resident will either have to sign a new lease with the smoke-free policy included or sign an addendum to their current lease with the smoke-free policy included. </a:t>
            </a:r>
          </a:p>
          <a:p>
            <a:endParaRPr lang="en-US" dirty="0"/>
          </a:p>
          <a:p>
            <a:r>
              <a:rPr lang="en-US" dirty="0"/>
              <a:t>As discussed earlier, you will have to decide whether you want to stick with the basic HUD policy or if you want to choose a more comprehensive policy. Your choices</a:t>
            </a:r>
            <a:r>
              <a:rPr lang="en-US" baseline="0" dirty="0"/>
              <a:t> should be based on the science (re: e-cigarettes), feasibility for your properties, and also input from your residents. Their buy in will be important in making the policy stick. </a:t>
            </a:r>
          </a:p>
          <a:p>
            <a:endParaRPr lang="en-US" baseline="0" dirty="0"/>
          </a:p>
          <a:p>
            <a:r>
              <a:rPr lang="en-US" baseline="0" dirty="0"/>
              <a:t>Policy should state that failure to enforce any part of a smoke-free policy does not negate the right to enforce it in the future. Is this because we don’t want enforcement? No, it’s because it’s unrealistic to expect PHA staff and maintenance staff to be omnipresent and it is possible and likely they will miss someone violating policy. That doesn’t mean you should give up, nor does it mean other residents should ignore the policy. It means you’re human and to do your best. </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24</a:t>
            </a:fld>
            <a:endParaRPr lang="en-US" dirty="0"/>
          </a:p>
        </p:txBody>
      </p:sp>
    </p:spTree>
    <p:extLst>
      <p:ext uri="{BB962C8B-B14F-4D97-AF65-F5344CB8AC3E}">
        <p14:creationId xmlns:p14="http://schemas.microsoft.com/office/powerpoint/2010/main" val="207809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	Source </a:t>
            </a:r>
            <a:r>
              <a:rPr lang="en-US" sz="1200" dirty="0">
                <a:solidFill>
                  <a:schemeClr val="tx1"/>
                </a:solidFill>
              </a:rPr>
              <a:t>The health consequences of smoking – 50 years of progress: a report of the Surgeon General. – Atlanta, GA. : U.S. Department of Health and Human Services, Centers for Disease Control and Prevention, National Center for Chronic Disease Prevention and Health Promotion, Office on Smoking and Health, 2014. </a:t>
            </a:r>
          </a:p>
          <a:p>
            <a:endParaRPr lang="en-US" b="1" dirty="0"/>
          </a:p>
          <a:p>
            <a:r>
              <a:rPr lang="en-US" dirty="0"/>
              <a:t>Children: poor socialization, learning difficulties,</a:t>
            </a:r>
            <a:r>
              <a:rPr lang="en-US" baseline="0" dirty="0"/>
              <a:t> and more aggressive behavior.</a:t>
            </a:r>
          </a:p>
          <a:p>
            <a:r>
              <a:rPr lang="en-US" baseline="0" dirty="0"/>
              <a:t>International Agency for Research on Cancer – nonsmokers exposed to secondhand smoke in the workplace have a 16-19% increase risk for lung cancer.  Involuntary smoking increases the risks of an acute coronary heart disease event by 25-35%.  Diabetics who smoke have increased difficulty controlling their blood sugar or A1C.</a:t>
            </a:r>
            <a:endParaRPr lang="en-US" dirty="0"/>
          </a:p>
          <a:p>
            <a:endParaRPr lang="en-US" b="1" dirty="0"/>
          </a:p>
        </p:txBody>
      </p:sp>
      <p:sp>
        <p:nvSpPr>
          <p:cNvPr id="4" name="Slide Number Placeholder 3"/>
          <p:cNvSpPr>
            <a:spLocks noGrp="1"/>
          </p:cNvSpPr>
          <p:nvPr>
            <p:ph type="sldNum" sz="quarter" idx="10"/>
          </p:nvPr>
        </p:nvSpPr>
        <p:spPr/>
        <p:txBody>
          <a:bodyPr/>
          <a:lstStyle/>
          <a:p>
            <a:fld id="{E09F8CBA-C347-4133-A9F9-98E687A4FC23}" type="slidenum">
              <a:rPr lang="en-US" smtClean="0"/>
              <a:t>3</a:t>
            </a:fld>
            <a:endParaRPr lang="en-US" dirty="0"/>
          </a:p>
        </p:txBody>
      </p:sp>
    </p:spTree>
    <p:extLst>
      <p:ext uri="{BB962C8B-B14F-4D97-AF65-F5344CB8AC3E}">
        <p14:creationId xmlns:p14="http://schemas.microsoft.com/office/powerpoint/2010/main" val="3586336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27</a:t>
            </a:fld>
            <a:endParaRPr lang="en-US" dirty="0"/>
          </a:p>
        </p:txBody>
      </p:sp>
    </p:spTree>
    <p:extLst>
      <p:ext uri="{BB962C8B-B14F-4D97-AF65-F5344CB8AC3E}">
        <p14:creationId xmlns:p14="http://schemas.microsoft.com/office/powerpoint/2010/main" val="4070538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is important, why (healthy place to live, work, learn), what (smoke-free)</a:t>
            </a:r>
          </a:p>
        </p:txBody>
      </p:sp>
      <p:sp>
        <p:nvSpPr>
          <p:cNvPr id="4" name="Slide Number Placeholder 3"/>
          <p:cNvSpPr>
            <a:spLocks noGrp="1"/>
          </p:cNvSpPr>
          <p:nvPr>
            <p:ph type="sldNum" sz="quarter" idx="10"/>
          </p:nvPr>
        </p:nvSpPr>
        <p:spPr/>
        <p:txBody>
          <a:bodyPr/>
          <a:lstStyle/>
          <a:p>
            <a:fld id="{A5494631-B343-4291-94FB-D77FDE377053}" type="slidenum">
              <a:rPr lang="en-US" smtClean="0"/>
              <a:t>31</a:t>
            </a:fld>
            <a:endParaRPr lang="en-US"/>
          </a:p>
        </p:txBody>
      </p:sp>
    </p:spTree>
    <p:extLst>
      <p:ext uri="{BB962C8B-B14F-4D97-AF65-F5344CB8AC3E}">
        <p14:creationId xmlns:p14="http://schemas.microsoft.com/office/powerpoint/2010/main" val="3133743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Remind, we are a RESOURCE to help those who want to quit.</a:t>
            </a:r>
          </a:p>
          <a:p>
            <a:r>
              <a:rPr lang="en-US" altLang="en-US">
                <a:ea typeface="ＭＳ Ｐゴシック" panose="020B0600070205080204" pitchFamily="34" charset="-128"/>
              </a:rPr>
              <a:t>Not telling everyone they have to quit, they just have to follow the policy put in place ( 25 feet away or off property )</a:t>
            </a:r>
          </a:p>
          <a:p>
            <a:r>
              <a:rPr lang="en-US" altLang="en-US">
                <a:ea typeface="ＭＳ Ｐゴシック" panose="020B0600070205080204" pitchFamily="34" charset="-128"/>
              </a:rPr>
              <a:t>Some will take advantage and see this as an opportunity to quit.</a:t>
            </a:r>
          </a:p>
          <a:p>
            <a:endParaRPr lang="en-US" altLang="en-US">
              <a:ea typeface="ＭＳ Ｐゴシック" panose="020B0600070205080204" pitchFamily="34" charset="-128"/>
            </a:endParaRPr>
          </a:p>
        </p:txBody>
      </p:sp>
      <p:sp>
        <p:nvSpPr>
          <p:cNvPr id="133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332645EE-654A-47BE-96F7-9D68637AADBE}"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49934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How many have seen this?</a:t>
            </a:r>
          </a:p>
          <a:p>
            <a:r>
              <a:rPr lang="en-US" altLang="en-US">
                <a:ea typeface="ＭＳ Ｐゴシック" panose="020B0600070205080204" pitchFamily="34" charset="-128"/>
              </a:rPr>
              <a:t>I have very few copies</a:t>
            </a:r>
          </a:p>
          <a:p>
            <a:r>
              <a:rPr lang="en-US" altLang="en-US">
                <a:ea typeface="ＭＳ Ｐゴシック" panose="020B0600070205080204" pitchFamily="34" charset="-128"/>
              </a:rPr>
              <a:t>Go to the HUD.gov     The Smokefree Multifamily Housing Resource Bank  plus attached information to your HUD website</a:t>
            </a:r>
          </a:p>
        </p:txBody>
      </p:sp>
      <p:sp>
        <p:nvSpPr>
          <p:cNvPr id="1536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A3AC6451-4CB0-4FAC-9542-EA64D3D9C1A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95191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Lung.org has videos from residents who smoked before the implementation , residents who didn’t smoke but were breathing 2</a:t>
            </a:r>
            <a:r>
              <a:rPr lang="en-US" altLang="en-US" baseline="30000">
                <a:ea typeface="ＭＳ Ｐゴシック" panose="020B0600070205080204" pitchFamily="34" charset="-128"/>
              </a:rPr>
              <a:t>nd</a:t>
            </a:r>
            <a:r>
              <a:rPr lang="en-US" altLang="en-US">
                <a:ea typeface="ＭＳ Ｐゴシック" panose="020B0600070205080204" pitchFamily="34" charset="-128"/>
              </a:rPr>
              <a:t> hand smoke,  videos strictly for the property managers to coach you along the process.            Again , attached to HUD website</a:t>
            </a:r>
          </a:p>
        </p:txBody>
      </p:sp>
      <p:sp>
        <p:nvSpPr>
          <p:cNvPr id="174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88F7EB85-C312-4458-9217-EBCB519C2FE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088202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 have 100 Self Help Books with me</a:t>
            </a:r>
          </a:p>
          <a:p>
            <a:r>
              <a:rPr lang="en-US" altLang="en-US">
                <a:ea typeface="ＭＳ Ｐゴシック" panose="020B0600070205080204" pitchFamily="34" charset="-128"/>
              </a:rPr>
              <a:t>Studies have shown in person/ NRT </a:t>
            </a:r>
          </a:p>
          <a:p>
            <a:r>
              <a:rPr lang="en-US" altLang="en-US">
                <a:ea typeface="ＭＳ Ｐゴシック" panose="020B0600070205080204" pitchFamily="34" charset="-128"/>
              </a:rPr>
              <a:t>On line FFS plus, normally $99 for a year/ we can give your residents for free   ( coaching on line and by telephone, desk top tablet smart phone, can chat with help line via phone, text, email………</a:t>
            </a:r>
          </a:p>
          <a:p>
            <a:endParaRPr lang="en-US" altLang="en-US">
              <a:ea typeface="ＭＳ Ｐゴシック" panose="020B0600070205080204" pitchFamily="34" charset="-128"/>
            </a:endParaRPr>
          </a:p>
          <a:p>
            <a:r>
              <a:rPr lang="en-US" altLang="en-US">
                <a:ea typeface="ＭＳ Ｐゴシック" panose="020B0600070205080204" pitchFamily="34" charset="-128"/>
              </a:rPr>
              <a:t>Clinics and supplies with NRT </a:t>
            </a:r>
          </a:p>
          <a:p>
            <a:r>
              <a:rPr lang="en-US" altLang="en-US">
                <a:ea typeface="ＭＳ Ｐゴシック" panose="020B0600070205080204" pitchFamily="34" charset="-128"/>
              </a:rPr>
              <a:t>Plus help in utilizing Insurance to pay for NRT</a:t>
            </a:r>
          </a:p>
          <a:p>
            <a:r>
              <a:rPr lang="en-US" altLang="en-US">
                <a:ea typeface="ＭＳ Ｐゴシック" panose="020B0600070205080204" pitchFamily="34" charset="-128"/>
              </a:rPr>
              <a:t>Tobacco 101 :   a training so you’ll be able to talk to residents with a baseline of knowledge about tobacco</a:t>
            </a:r>
          </a:p>
          <a:p>
            <a:r>
              <a:rPr lang="en-US" altLang="en-US">
                <a:ea typeface="ＭＳ Ｐゴシック" panose="020B0600070205080204" pitchFamily="34" charset="-128"/>
              </a:rPr>
              <a:t>Full on Facilitator Course</a:t>
            </a:r>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49927C06-3155-4CEF-BC84-224AF5FE739E}"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28743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D7D17E8B-4284-41F7-BED1-811DF6193CB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550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impact of secondhand</a:t>
            </a:r>
            <a:r>
              <a:rPr lang="en-US" baseline="0" dirty="0"/>
              <a:t> smoke exposure on people, animals can also be harmed by secondhand smoke exposure. Animals exposed  to secondhand smoke are more likely to develop cancers and respiratory problems. </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4</a:t>
            </a:fld>
            <a:endParaRPr lang="en-US" dirty="0"/>
          </a:p>
        </p:txBody>
      </p:sp>
    </p:spTree>
    <p:extLst>
      <p:ext uri="{BB962C8B-B14F-4D97-AF65-F5344CB8AC3E}">
        <p14:creationId xmlns:p14="http://schemas.microsoft.com/office/powerpoint/2010/main" val="367642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In buildings without restrictions, smoke from common areas or other units where smoking occurs can seep into your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hlinkClick r:id="rId3"/>
              </a:rPr>
              <a:t>National Center for Chronic Disease Prevention and Health Promotion, Office on Smoking and Health</a:t>
            </a:r>
            <a:r>
              <a:rPr lang="en-US" dirty="0">
                <a:effectLst/>
              </a:rPr>
              <a:t> Feburary</a:t>
            </a:r>
            <a:r>
              <a:rPr lang="en-US" baseline="0" dirty="0">
                <a:effectLst/>
              </a:rPr>
              <a:t> 3, 2015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r>
              <a:rPr lang="en-US" dirty="0"/>
              <a:t>Often</a:t>
            </a:r>
            <a:r>
              <a:rPr lang="en-US" baseline="0" dirty="0"/>
              <a:t> residence living in multi-unit housing may open their windows hoping for  a breeze only to receive a big gust of secondhand smoke from someone smoking outside the building or in an apartment below. There is no way to protect yourself or loved ones from secondhand smoke once it enters the air. Fans, air fresheners, and  air purifiers are all poor defenses against secondhand smoke.</a:t>
            </a:r>
          </a:p>
          <a:p>
            <a:pPr marL="457200" indent="-457200" algn="l">
              <a:buFont typeface="Wingdings" panose="05000000000000000000" pitchFamily="2" charset="2"/>
              <a:buChar char="Ø"/>
            </a:pPr>
            <a:r>
              <a:rPr lang="en-US" sz="1200" dirty="0"/>
              <a:t>Secondhand smoke can not be contained.</a:t>
            </a:r>
          </a:p>
          <a:p>
            <a:pPr marL="457200" indent="-457200" algn="l">
              <a:buFont typeface="Wingdings" panose="05000000000000000000" pitchFamily="2" charset="2"/>
              <a:buChar char="Ø"/>
            </a:pPr>
            <a:r>
              <a:rPr lang="en-US" sz="1200" dirty="0"/>
              <a:t>Secondhand smoke can travel through ventilation systems, open windows, and under doors.</a:t>
            </a:r>
          </a:p>
          <a:p>
            <a:pPr marL="457200" indent="-457200" algn="l">
              <a:buFont typeface="Wingdings" panose="05000000000000000000" pitchFamily="2" charset="2"/>
              <a:buChar char="Ø"/>
            </a:pPr>
            <a:r>
              <a:rPr lang="en-US" sz="1200" dirty="0"/>
              <a:t>Opening a window, spraying air freshener, or turning on a fan does not remove the toxins contained in secondhand smoke from the air. </a:t>
            </a:r>
          </a:p>
          <a:p>
            <a:endParaRPr lang="en-US" dirty="0"/>
          </a:p>
        </p:txBody>
      </p:sp>
      <p:sp>
        <p:nvSpPr>
          <p:cNvPr id="4" name="Slide Number Placeholder 3"/>
          <p:cNvSpPr>
            <a:spLocks noGrp="1"/>
          </p:cNvSpPr>
          <p:nvPr>
            <p:ph type="sldNum" sz="quarter" idx="10"/>
          </p:nvPr>
        </p:nvSpPr>
        <p:spPr/>
        <p:txBody>
          <a:bodyPr/>
          <a:lstStyle/>
          <a:p>
            <a:fld id="{10DC089D-DE6E-4BEE-8D21-17B66F366827}" type="slidenum">
              <a:rPr lang="en-US" smtClean="0"/>
              <a:t>5</a:t>
            </a:fld>
            <a:endParaRPr lang="en-US" dirty="0"/>
          </a:p>
        </p:txBody>
      </p:sp>
    </p:spTree>
    <p:extLst>
      <p:ext uri="{BB962C8B-B14F-4D97-AF65-F5344CB8AC3E}">
        <p14:creationId xmlns:p14="http://schemas.microsoft.com/office/powerpoint/2010/main" val="472240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note that</a:t>
            </a:r>
            <a:r>
              <a:rPr lang="en-US" baseline="0" dirty="0"/>
              <a:t> even though some groups have higher rates of smoking, like lower educational attainment or lower socioeconomic status, most people do not smoke. Even in Kentucky. </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6</a:t>
            </a:fld>
            <a:endParaRPr lang="en-US" dirty="0"/>
          </a:p>
        </p:txBody>
      </p:sp>
    </p:spTree>
    <p:extLst>
      <p:ext uri="{BB962C8B-B14F-4D97-AF65-F5344CB8AC3E}">
        <p14:creationId xmlns:p14="http://schemas.microsoft.com/office/powerpoint/2010/main" val="422254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from Housing Authority of Covington (2013)</a:t>
            </a: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8</a:t>
            </a:fld>
            <a:endParaRPr lang="en-US" dirty="0"/>
          </a:p>
        </p:txBody>
      </p:sp>
    </p:spTree>
    <p:extLst>
      <p:ext uri="{BB962C8B-B14F-4D97-AF65-F5344CB8AC3E}">
        <p14:creationId xmlns:p14="http://schemas.microsoft.com/office/powerpoint/2010/main" val="1469554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In addition to the results related to smoke-free housing there were some further results that HAC staff found to be informative and helpful to their work.  The survey responses indicated that 13% of those surveyed had lived in a HAC community for 20 years or longer and an additional 14% had lived there for 5-10 years.  This statistic was concerning to HAC staff as it shows people are not moving towards self-sufficiency; rather the HAC communities are permanent homes to many.  The survey also indicated that 34% of respondents do not have health insurance which shows the need for an effort from the HAC to assist residents in obtaining health insurance.  The two largest responses for why individuals do not see a doctor when they need to were, cost (20%) and lack of transportation (20%).  These results prompted discussion by HAC staff on what could be done to reduce these barriers in order to assist people in seeing a doctor when it is needed.  Another alarming response for HAC staff was that 41% of respondents go to the emergency room for care when they or a family member are sick or hurt.  This percentage is very high and shows the need for further education and assistance in connecting with care sources other than the emergency room for residents.  The HAC staff indicated that these results would be used to assist in efforts to change these statistics as well as would be helpful in writing grant applications to receive assistance to cover transportation and co-pay costs related to residents receiving care from a physician.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from Housing Authority of Covington (2013)</a:t>
            </a:r>
          </a:p>
          <a:p>
            <a:endParaRPr lang="en-US" dirty="0"/>
          </a:p>
          <a:p>
            <a:endParaRPr lang="en-US" dirty="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6336BC-E448-4D7B-BF24-C2DA9014A02F}" type="slidenum">
              <a:rPr lang="en-US" smtClean="0"/>
              <a:pPr/>
              <a:t>9</a:t>
            </a:fld>
            <a:endParaRPr lang="en-US"/>
          </a:p>
        </p:txBody>
      </p:sp>
    </p:spTree>
    <p:extLst>
      <p:ext uri="{BB962C8B-B14F-4D97-AF65-F5344CB8AC3E}">
        <p14:creationId xmlns:p14="http://schemas.microsoft.com/office/powerpoint/2010/main" val="96836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from Housing Authority of Covington (2013)</a:t>
            </a:r>
          </a:p>
          <a:p>
            <a:endParaRPr lang="en-US" b="1" dirty="0">
              <a:solidFill>
                <a:srgbClr val="96221A"/>
              </a:solidFill>
            </a:endParaRPr>
          </a:p>
        </p:txBody>
      </p:sp>
      <p:sp>
        <p:nvSpPr>
          <p:cNvPr id="4" name="Slide Number Placeholder 3"/>
          <p:cNvSpPr>
            <a:spLocks noGrp="1"/>
          </p:cNvSpPr>
          <p:nvPr>
            <p:ph type="sldNum" sz="quarter" idx="10"/>
          </p:nvPr>
        </p:nvSpPr>
        <p:spPr/>
        <p:txBody>
          <a:bodyPr/>
          <a:lstStyle/>
          <a:p>
            <a:fld id="{B1C48BE9-4961-4124-A3B7-4E596134126D}" type="slidenum">
              <a:rPr lang="en-US" smtClean="0"/>
              <a:pPr/>
              <a:t>10</a:t>
            </a:fld>
            <a:endParaRPr lang="en-US" dirty="0"/>
          </a:p>
        </p:txBody>
      </p:sp>
    </p:spTree>
    <p:extLst>
      <p:ext uri="{BB962C8B-B14F-4D97-AF65-F5344CB8AC3E}">
        <p14:creationId xmlns:p14="http://schemas.microsoft.com/office/powerpoint/2010/main" val="171469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from Housing Authority of Covington (2013)</a:t>
            </a:r>
          </a:p>
          <a:p>
            <a:endParaRPr lang="en-US" b="1" dirty="0">
              <a:solidFill>
                <a:srgbClr val="96221A"/>
              </a:solidFill>
            </a:endParaRPr>
          </a:p>
        </p:txBody>
      </p:sp>
      <p:sp>
        <p:nvSpPr>
          <p:cNvPr id="4" name="Slide Number Placeholder 3"/>
          <p:cNvSpPr>
            <a:spLocks noGrp="1"/>
          </p:cNvSpPr>
          <p:nvPr>
            <p:ph type="sldNum" sz="quarter" idx="10"/>
          </p:nvPr>
        </p:nvSpPr>
        <p:spPr/>
        <p:txBody>
          <a:bodyPr/>
          <a:lstStyle/>
          <a:p>
            <a:fld id="{B1C48BE9-4961-4124-A3B7-4E596134126D}" type="slidenum">
              <a:rPr lang="en-US" smtClean="0"/>
              <a:pPr/>
              <a:t>11</a:t>
            </a:fld>
            <a:endParaRPr lang="en-US" dirty="0"/>
          </a:p>
        </p:txBody>
      </p:sp>
    </p:spTree>
    <p:extLst>
      <p:ext uri="{BB962C8B-B14F-4D97-AF65-F5344CB8AC3E}">
        <p14:creationId xmlns:p14="http://schemas.microsoft.com/office/powerpoint/2010/main" val="2836106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828800"/>
            <a:ext cx="7851648" cy="1828800"/>
          </a:xfrm>
          <a:ln>
            <a:noFill/>
          </a:ln>
        </p:spPr>
        <p:txBody>
          <a:bodyPr vert="horz" tIns="0" rIns="18288" bIns="0" anchor="ctr" anchorCtr="0">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600" b="1">
                <a:ln>
                  <a:noFill/>
                </a:ln>
                <a:solidFill>
                  <a:srgbClr val="1D304F"/>
                </a:solidFill>
                <a:effectLst>
                  <a:outerShdw blurRad="38100" dist="25400" dir="5400000" algn="tl" rotWithShape="0">
                    <a:srgbClr val="C9DE8F">
                      <a:alpha val="43000"/>
                    </a:srgbClr>
                  </a:outerShdw>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3810000"/>
            <a:ext cx="7854696" cy="1447800"/>
          </a:xfrm>
        </p:spPr>
        <p:txBody>
          <a:bodyPr lIns="0" rIns="18288"/>
          <a:lstStyle>
            <a:lvl1pPr marL="0" marR="45720" indent="0" algn="ctr">
              <a:buNone/>
              <a:defRPr>
                <a:solidFill>
                  <a:srgbClr val="1D304F"/>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pic>
        <p:nvPicPr>
          <p:cNvPr id="7" name="Picture 6" descr="public health logo.jpg"/>
          <p:cNvPicPr>
            <a:picLocks noChangeAspect="1"/>
          </p:cNvPicPr>
          <p:nvPr userDrawn="1"/>
        </p:nvPicPr>
        <p:blipFill>
          <a:blip r:embed="rId2" cstate="email">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7010400" y="5793534"/>
            <a:ext cx="1981200" cy="98029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19D8529-C100-4A64-A9F0-46C493463304}"/>
              </a:ext>
            </a:extLst>
          </p:cNvPr>
          <p:cNvSpPr txBox="1">
            <a:spLocks/>
          </p:cNvSpPr>
          <p:nvPr userDrawn="1"/>
        </p:nvSpPr>
        <p:spPr>
          <a:xfrm>
            <a:off x="8574088" y="6351588"/>
            <a:ext cx="457200" cy="365125"/>
          </a:xfrm>
          <a:prstGeom prst="rect">
            <a:avLst/>
          </a:prstGeom>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fld id="{2738F279-4DA6-477F-903C-ECA5C447F04C}" type="slidenum">
              <a:rPr lang="en-US" altLang="en-US" sz="1200" smtClean="0">
                <a:solidFill>
                  <a:schemeClr val="bg1"/>
                </a:solidFill>
                <a:cs typeface="Arial" panose="020B0604020202020204" pitchFamily="34" charset="0"/>
              </a:rPr>
              <a:pPr eaLnBrk="1" hangingPunct="1">
                <a:defRPr/>
              </a:pPr>
              <a:t>‹#›</a:t>
            </a:fld>
            <a:endParaRPr lang="en-US" altLang="en-US" sz="1200">
              <a:solidFill>
                <a:schemeClr val="bg1"/>
              </a:solidFill>
              <a:cs typeface="Arial" panose="020B0604020202020204" pitchFamily="34" charset="0"/>
            </a:endParaRPr>
          </a:p>
        </p:txBody>
      </p:sp>
      <p:sp>
        <p:nvSpPr>
          <p:cNvPr id="3" name="Date Placeholder 1">
            <a:extLst>
              <a:ext uri="{FF2B5EF4-FFF2-40B4-BE49-F238E27FC236}">
                <a16:creationId xmlns:a16="http://schemas.microsoft.com/office/drawing/2014/main" id="{DF06DE2E-566B-4D62-9F8C-0D5DA12102D6}"/>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F8AEE818-795B-4F7D-BCFA-15DFCB0045ED}"/>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20903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EF2B3EB-6B76-4B53-B345-4377E0209102}"/>
              </a:ext>
            </a:extLst>
          </p:cNvPr>
          <p:cNvSpPr txBox="1">
            <a:spLocks/>
          </p:cNvSpPr>
          <p:nvPr userDrawn="1"/>
        </p:nvSpPr>
        <p:spPr>
          <a:xfrm>
            <a:off x="8574088" y="6351588"/>
            <a:ext cx="457200" cy="365125"/>
          </a:xfrm>
          <a:prstGeom prst="rect">
            <a:avLst/>
          </a:prstGeom>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fld id="{6A1C22EA-99A6-4C4C-8877-A252BB8C2F11}" type="slidenum">
              <a:rPr lang="en-US" altLang="en-US" sz="1200" smtClean="0">
                <a:solidFill>
                  <a:schemeClr val="bg1"/>
                </a:solidFill>
                <a:cs typeface="Arial" panose="020B0604020202020204" pitchFamily="34" charset="0"/>
              </a:rPr>
              <a:pPr eaLnBrk="1" hangingPunct="1">
                <a:defRPr/>
              </a:pPr>
              <a:t>‹#›</a:t>
            </a:fld>
            <a:endParaRPr lang="en-US" altLang="en-US" sz="1200">
              <a:solidFill>
                <a:schemeClr val="bg1"/>
              </a:solidFill>
              <a:cs typeface="Arial" panose="020B060402020202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a:extLst>
              <a:ext uri="{FF2B5EF4-FFF2-40B4-BE49-F238E27FC236}">
                <a16:creationId xmlns:a16="http://schemas.microsoft.com/office/drawing/2014/main" id="{96201948-9AB0-4025-B575-55AF0C0066A6}"/>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275753F6-323A-47C4-B204-710F6E34C8F8}"/>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560774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FEB082-E2B5-45D1-85F6-19D681259DFC}"/>
              </a:ext>
            </a:extLst>
          </p:cNvPr>
          <p:cNvSpPr>
            <a:spLocks noChangeArrowheads="1"/>
          </p:cNvSpPr>
          <p:nvPr userDrawn="1"/>
        </p:nvSpPr>
        <p:spPr bwMode="auto">
          <a:xfrm>
            <a:off x="0" y="0"/>
            <a:ext cx="9144000" cy="639763"/>
          </a:xfrm>
          <a:prstGeom prst="rect">
            <a:avLst/>
          </a:prstGeom>
          <a:solidFill>
            <a:srgbClr val="00BBD3"/>
          </a:solidFill>
          <a:ln w="9525">
            <a:solidFill>
              <a:srgbClr val="00BBD3"/>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5" name="Slide Number Placeholder 5">
            <a:extLst>
              <a:ext uri="{FF2B5EF4-FFF2-40B4-BE49-F238E27FC236}">
                <a16:creationId xmlns:a16="http://schemas.microsoft.com/office/drawing/2014/main" id="{A6CFCDD0-8BA1-4844-93D5-6CD8EB4EB75D}"/>
              </a:ext>
            </a:extLst>
          </p:cNvPr>
          <p:cNvSpPr txBox="1">
            <a:spLocks/>
          </p:cNvSpPr>
          <p:nvPr userDrawn="1"/>
        </p:nvSpPr>
        <p:spPr>
          <a:xfrm>
            <a:off x="8574088" y="6351588"/>
            <a:ext cx="457200" cy="365125"/>
          </a:xfrm>
          <a:prstGeom prst="rect">
            <a:avLst/>
          </a:prstGeom>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fld id="{ACBFF481-A71D-46A7-B91E-18E339EC3B57}" type="slidenum">
              <a:rPr lang="en-US" altLang="en-US" sz="1200" smtClean="0">
                <a:solidFill>
                  <a:schemeClr val="bg1"/>
                </a:solidFill>
                <a:cs typeface="Arial" panose="020B0604020202020204" pitchFamily="34" charset="0"/>
              </a:rPr>
              <a:pPr eaLnBrk="1" hangingPunct="1">
                <a:defRPr/>
              </a:pPr>
              <a:t>‹#›</a:t>
            </a:fld>
            <a:endParaRPr lang="en-US" altLang="en-US" sz="1200">
              <a:solidFill>
                <a:schemeClr val="bg1"/>
              </a:solidFill>
              <a:cs typeface="Arial" panose="020B0604020202020204" pitchFamily="34" charset="0"/>
            </a:endParaRPr>
          </a:p>
        </p:txBody>
      </p:sp>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19377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BB1CFA-0984-4DE7-8290-F468D5A89B58}"/>
              </a:ext>
            </a:extLst>
          </p:cNvPr>
          <p:cNvSpPr>
            <a:spLocks noChangeArrowheads="1"/>
          </p:cNvSpPr>
          <p:nvPr userDrawn="1"/>
        </p:nvSpPr>
        <p:spPr bwMode="auto">
          <a:xfrm>
            <a:off x="0" y="0"/>
            <a:ext cx="9144000" cy="639763"/>
          </a:xfrm>
          <a:prstGeom prst="rect">
            <a:avLst/>
          </a:prstGeom>
          <a:solidFill>
            <a:srgbClr val="00BBD3"/>
          </a:solidFill>
          <a:ln w="9525">
            <a:solidFill>
              <a:srgbClr val="00BBD3"/>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5" name="Slide Number Placeholder 5">
            <a:extLst>
              <a:ext uri="{FF2B5EF4-FFF2-40B4-BE49-F238E27FC236}">
                <a16:creationId xmlns:a16="http://schemas.microsoft.com/office/drawing/2014/main" id="{49438530-E390-4F03-8958-260858D0FEB5}"/>
              </a:ext>
            </a:extLst>
          </p:cNvPr>
          <p:cNvSpPr txBox="1">
            <a:spLocks/>
          </p:cNvSpPr>
          <p:nvPr userDrawn="1"/>
        </p:nvSpPr>
        <p:spPr>
          <a:xfrm>
            <a:off x="8574088" y="6351588"/>
            <a:ext cx="457200" cy="365125"/>
          </a:xfrm>
          <a:prstGeom prst="rect">
            <a:avLst/>
          </a:prstGeom>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fld id="{8A49CAF6-83B5-4AFB-8AFB-5BC3AC6DED59}" type="slidenum">
              <a:rPr lang="en-US" altLang="en-US" sz="1200" smtClean="0">
                <a:solidFill>
                  <a:schemeClr val="bg1"/>
                </a:solidFill>
                <a:cs typeface="Arial" panose="020B0604020202020204" pitchFamily="34" charset="0"/>
              </a:rPr>
              <a:pPr eaLnBrk="1" hangingPunct="1">
                <a:defRPr/>
              </a:pPr>
              <a:t>‹#›</a:t>
            </a:fld>
            <a:endParaRPr lang="en-US" altLang="en-US" sz="1200">
              <a:solidFill>
                <a:schemeClr val="bg1"/>
              </a:solidFill>
              <a:cs typeface="Arial" panose="020B0604020202020204" pitchFamily="34" charset="0"/>
            </a:endParaRPr>
          </a:p>
        </p:txBody>
      </p:sp>
      <p:sp>
        <p:nvSpPr>
          <p:cNvPr id="2" name="Title 1"/>
          <p:cNvSpPr>
            <a:spLocks noGrp="1"/>
          </p:cNvSpPr>
          <p:nvPr>
            <p:ph type="title"/>
          </p:nvPr>
        </p:nvSpPr>
        <p:spPr>
          <a:xfrm>
            <a:off x="457200" y="457200"/>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4298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5" descr="Swoosh_02.png"/>
          <p:cNvPicPr>
            <a:picLocks noChangeAspect="1"/>
          </p:cNvPicPr>
          <p:nvPr userDrawn="1"/>
        </p:nvPicPr>
        <p:blipFill>
          <a:blip r:embed="rId2">
            <a:extLst>
              <a:ext uri="{28A0092B-C50C-407E-A947-70E740481C1C}">
                <a14:useLocalDpi xmlns:a14="http://schemas.microsoft.com/office/drawing/2010/main" val="0"/>
              </a:ext>
            </a:extLst>
          </a:blip>
          <a:srcRect r="25873"/>
          <a:stretch>
            <a:fillRect/>
          </a:stretch>
        </p:blipFill>
        <p:spPr bwMode="auto">
          <a:xfrm>
            <a:off x="4559300" y="685800"/>
            <a:ext cx="45847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381000" y="1752600"/>
            <a:ext cx="7772400" cy="1470025"/>
          </a:xfrm>
          <a:prstGeom prst="rect">
            <a:avLst/>
          </a:prstGeom>
        </p:spPr>
        <p:txBody>
          <a:bodyPr/>
          <a:lstStyle/>
          <a:p>
            <a:r>
              <a:rPr lang="en-US"/>
              <a:t>Click to edit Master title style</a:t>
            </a:r>
          </a:p>
        </p:txBody>
      </p:sp>
      <p:sp>
        <p:nvSpPr>
          <p:cNvPr id="6" name="Subtitle 2"/>
          <p:cNvSpPr>
            <a:spLocks noGrp="1"/>
          </p:cNvSpPr>
          <p:nvPr>
            <p:ph type="subTitle" idx="1"/>
          </p:nvPr>
        </p:nvSpPr>
        <p:spPr>
          <a:xfrm>
            <a:off x="1066800" y="35083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5038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D8026D-6094-489C-BAC8-061C6AD6ED87}"/>
              </a:ext>
            </a:extLst>
          </p:cNvPr>
          <p:cNvSpPr>
            <a:spLocks noChangeArrowheads="1"/>
          </p:cNvSpPr>
          <p:nvPr userDrawn="1"/>
        </p:nvSpPr>
        <p:spPr bwMode="auto">
          <a:xfrm>
            <a:off x="0" y="0"/>
            <a:ext cx="9144000" cy="639763"/>
          </a:xfrm>
          <a:prstGeom prst="rect">
            <a:avLst/>
          </a:prstGeom>
          <a:solidFill>
            <a:srgbClr val="00BBD3"/>
          </a:solidFill>
          <a:ln w="9525">
            <a:solidFill>
              <a:srgbClr val="00BBD3"/>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8" name="Slide Number Placeholder 5">
            <a:extLst>
              <a:ext uri="{FF2B5EF4-FFF2-40B4-BE49-F238E27FC236}">
                <a16:creationId xmlns:a16="http://schemas.microsoft.com/office/drawing/2014/main" id="{E84AE5E4-FEB6-4867-BAF8-2CC6E490B4CA}"/>
              </a:ext>
            </a:extLst>
          </p:cNvPr>
          <p:cNvSpPr txBox="1">
            <a:spLocks/>
          </p:cNvSpPr>
          <p:nvPr userDrawn="1"/>
        </p:nvSpPr>
        <p:spPr>
          <a:xfrm>
            <a:off x="8574088" y="6351588"/>
            <a:ext cx="457200" cy="365125"/>
          </a:xfrm>
          <a:prstGeom prst="rect">
            <a:avLst/>
          </a:prstGeom>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fld id="{DD7182CC-3314-436E-953A-73B4807554E7}" type="slidenum">
              <a:rPr lang="en-US" altLang="en-US" sz="1200" smtClean="0">
                <a:solidFill>
                  <a:schemeClr val="bg1"/>
                </a:solidFill>
                <a:cs typeface="Arial" panose="020B0604020202020204" pitchFamily="34" charset="0"/>
              </a:rPr>
              <a:pPr eaLnBrk="1" hangingPunct="1">
                <a:defRPr/>
              </a:pPr>
              <a:t>‹#›</a:t>
            </a:fld>
            <a:endParaRPr lang="en-US" altLang="en-US" sz="1200">
              <a:solidFill>
                <a:schemeClr val="bg1"/>
              </a:solidFill>
              <a:cs typeface="Arial" panose="020B0604020202020204" pitchFamily="34" charset="0"/>
            </a:endParaRPr>
          </a:p>
        </p:txBody>
      </p:sp>
      <p:sp>
        <p:nvSpPr>
          <p:cNvPr id="2" name="Title 1"/>
          <p:cNvSpPr>
            <a:spLocks noGrp="1"/>
          </p:cNvSpPr>
          <p:nvPr>
            <p:ph type="title"/>
          </p:nvPr>
        </p:nvSpPr>
        <p:spPr>
          <a:xfrm>
            <a:off x="457200" y="457200"/>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5172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E8AC745-317A-4020-B797-31FB6AAB43BE}"/>
              </a:ext>
            </a:extLst>
          </p:cNvPr>
          <p:cNvSpPr txBox="1">
            <a:spLocks/>
          </p:cNvSpPr>
          <p:nvPr userDrawn="1"/>
        </p:nvSpPr>
        <p:spPr>
          <a:xfrm>
            <a:off x="8574088" y="6351588"/>
            <a:ext cx="457200" cy="365125"/>
          </a:xfrm>
          <a:prstGeom prst="rect">
            <a:avLst/>
          </a:prstGeom>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fld id="{25FD032D-0DF5-416D-BBA9-EEC710B074EC}" type="slidenum">
              <a:rPr lang="en-US" altLang="en-US" sz="1200" smtClean="0">
                <a:solidFill>
                  <a:schemeClr val="bg1"/>
                </a:solidFill>
                <a:cs typeface="Arial" panose="020B0604020202020204" pitchFamily="34" charset="0"/>
              </a:rPr>
              <a:pPr eaLnBrk="1" hangingPunct="1">
                <a:defRPr/>
              </a:pPr>
              <a:t>‹#›</a:t>
            </a:fld>
            <a:endParaRPr lang="en-US" altLang="en-US" sz="1200">
              <a:solidFill>
                <a:schemeClr val="bg1"/>
              </a:solidFill>
              <a:cs typeface="Arial" panose="020B0604020202020204" pitchFamily="34" charset="0"/>
            </a:endParaRPr>
          </a:p>
        </p:txBody>
      </p:sp>
    </p:spTree>
    <p:extLst>
      <p:ext uri="{BB962C8B-B14F-4D97-AF65-F5344CB8AC3E}">
        <p14:creationId xmlns:p14="http://schemas.microsoft.com/office/powerpoint/2010/main" val="352920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chor="t" anchorCtr="0"/>
          <a:lstStyle>
            <a:lvl1pPr>
              <a:defRPr sz="4400">
                <a:latin typeface="+mj-lt"/>
              </a:defRPr>
            </a:lvl1pPr>
          </a:lstStyle>
          <a:p>
            <a:r>
              <a:rPr kumimoji="0" lang="en-US" dirty="0"/>
              <a:t>Click to edit Master title style</a:t>
            </a:r>
          </a:p>
        </p:txBody>
      </p:sp>
      <p:sp>
        <p:nvSpPr>
          <p:cNvPr id="3" name="Content Placeholder 2"/>
          <p:cNvSpPr>
            <a:spLocks noGrp="1"/>
          </p:cNvSpPr>
          <p:nvPr>
            <p:ph idx="1"/>
          </p:nvPr>
        </p:nvSpPr>
        <p:spPr>
          <a:xfrm>
            <a:off x="457200" y="1600200"/>
            <a:ext cx="8229600" cy="4724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Footer Placeholder 21"/>
          <p:cNvSpPr txBox="1">
            <a:spLocks/>
          </p:cNvSpPr>
          <p:nvPr userDrawn="1"/>
        </p:nvSpPr>
        <p:spPr>
          <a:xfrm>
            <a:off x="76200" y="6629400"/>
            <a:ext cx="8991600" cy="228600"/>
          </a:xfrm>
          <a:prstGeom prst="rect">
            <a:avLst/>
          </a:prstGeom>
        </p:spPr>
        <p:txBody>
          <a:bodyPr vert="horz" lIns="0" tIns="0" rIns="0" bIns="0" anchor="t" anchorCtr="0"/>
          <a:lstStyle>
            <a:defPPr>
              <a:defRPr lang="en-US"/>
            </a:defPPr>
            <a:lvl1pPr marL="0" algn="ctr" defTabSz="914400" rtl="0" eaLnBrk="1" latinLnBrk="0" hangingPunct="1">
              <a:defRPr kumimoji="0" sz="800" b="1" kern="1200">
                <a:solidFill>
                  <a:srgbClr val="1D304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1CE0B4-D7B7-4EC9-90E8-89DCFDB729B9}" type="slidenum">
              <a:rPr lang="en-US" smtClean="0">
                <a:solidFill>
                  <a:srgbClr val="1D304F"/>
                </a:solidFill>
              </a:rPr>
              <a:pPr algn="r"/>
              <a:t>‹#›</a:t>
            </a:fld>
            <a:endParaRPr lang="en-US" dirty="0">
              <a:solidFill>
                <a:srgbClr val="1D304F"/>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754725"/>
          </a:xfrm>
        </p:spPr>
        <p:txBody>
          <a:bodyPr>
            <a:normAutofit/>
          </a:bodyPr>
          <a:lstStyle>
            <a:lvl1pPr>
              <a:defRPr sz="2800"/>
            </a:lvl1pPr>
            <a:lvl2pPr>
              <a:defRPr sz="2800"/>
            </a:lvl2pPr>
            <a:lvl3pPr>
              <a:defRPr sz="2400"/>
            </a:lvl3pPr>
            <a:lvl4pPr>
              <a:defRPr sz="2000"/>
            </a:lvl4pPr>
            <a:lvl5pPr>
              <a:defRPr sz="20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600200"/>
            <a:ext cx="4038600" cy="4754725"/>
          </a:xfrm>
        </p:spPr>
        <p:txBody>
          <a:bodyPr>
            <a:normAutofit/>
          </a:bodyPr>
          <a:lstStyle>
            <a:lvl1pPr>
              <a:defRPr sz="2800"/>
            </a:lvl1pPr>
            <a:lvl2pPr>
              <a:defRPr sz="2800"/>
            </a:lvl2pPr>
            <a:lvl3pPr>
              <a:defRPr sz="2400"/>
            </a:lvl3pPr>
            <a:lvl4pPr>
              <a:defRPr sz="2000"/>
            </a:lvl4pPr>
            <a:lvl5pPr>
              <a:defRPr sz="20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Footer Placeholder 21"/>
          <p:cNvSpPr txBox="1">
            <a:spLocks/>
          </p:cNvSpPr>
          <p:nvPr userDrawn="1"/>
        </p:nvSpPr>
        <p:spPr>
          <a:xfrm>
            <a:off x="76200" y="6629400"/>
            <a:ext cx="8991600" cy="228600"/>
          </a:xfrm>
          <a:prstGeom prst="rect">
            <a:avLst/>
          </a:prstGeom>
        </p:spPr>
        <p:txBody>
          <a:bodyPr vert="horz" lIns="0" tIns="0" rIns="0" bIns="0" anchor="t" anchorCtr="0"/>
          <a:lstStyle>
            <a:defPPr>
              <a:defRPr lang="en-US"/>
            </a:defPPr>
            <a:lvl1pPr marL="0" algn="ctr" defTabSz="914400" rtl="0" eaLnBrk="1" latinLnBrk="0" hangingPunct="1">
              <a:defRPr kumimoji="0" sz="800" b="1" kern="1200">
                <a:solidFill>
                  <a:srgbClr val="1D304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1CE0B4-D7B7-4EC9-90E8-89DCFDB729B9}" type="slidenum">
              <a:rPr lang="en-US" smtClean="0">
                <a:solidFill>
                  <a:srgbClr val="1D304F"/>
                </a:solidFill>
              </a:rPr>
              <a:pPr algn="r"/>
              <a:t>‹#›</a:t>
            </a:fld>
            <a:endParaRPr lang="en-US" dirty="0">
              <a:solidFill>
                <a:srgbClr val="1D304F"/>
              </a:solidFill>
            </a:endParaRPr>
          </a:p>
        </p:txBody>
      </p:sp>
      <p:sp>
        <p:nvSpPr>
          <p:cNvPr id="12" name="Title 1"/>
          <p:cNvSpPr>
            <a:spLocks noGrp="1"/>
          </p:cNvSpPr>
          <p:nvPr>
            <p:ph type="title"/>
          </p:nvPr>
        </p:nvSpPr>
        <p:spPr>
          <a:xfrm>
            <a:off x="457200" y="762000"/>
            <a:ext cx="8229600" cy="838200"/>
          </a:xfrm>
        </p:spPr>
        <p:txBody>
          <a:bodyPr anchor="t" anchorCtr="0"/>
          <a:lstStyle>
            <a:lvl1pPr>
              <a:defRPr sz="4400">
                <a:latin typeface="+mj-lt"/>
              </a:defRPr>
            </a:lvl1pPr>
          </a:lstStyle>
          <a:p>
            <a:r>
              <a:rPr kumimoji="0"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676400"/>
            <a:ext cx="7772400" cy="4419600"/>
          </a:xfrm>
        </p:spPr>
        <p:txBody>
          <a:bodyPr>
            <a:normAutofit/>
          </a:bodyPr>
          <a:lstStyle/>
          <a:p>
            <a:pPr lvl="0"/>
            <a:endParaRPr lang="en-US" noProof="0" dirty="0"/>
          </a:p>
        </p:txBody>
      </p:sp>
      <p:sp>
        <p:nvSpPr>
          <p:cNvPr id="5" name="Footer Placeholder 21"/>
          <p:cNvSpPr txBox="1">
            <a:spLocks/>
          </p:cNvSpPr>
          <p:nvPr userDrawn="1"/>
        </p:nvSpPr>
        <p:spPr>
          <a:xfrm>
            <a:off x="76200" y="6629400"/>
            <a:ext cx="8991600" cy="228600"/>
          </a:xfrm>
          <a:prstGeom prst="rect">
            <a:avLst/>
          </a:prstGeom>
        </p:spPr>
        <p:txBody>
          <a:bodyPr vert="horz" lIns="0" tIns="0" rIns="0" bIns="0" anchor="t" anchorCtr="0"/>
          <a:lstStyle>
            <a:defPPr>
              <a:defRPr lang="en-US"/>
            </a:defPPr>
            <a:lvl1pPr marL="0" algn="ctr" defTabSz="914400" rtl="0" eaLnBrk="1" latinLnBrk="0" hangingPunct="1">
              <a:defRPr kumimoji="0" sz="800" b="1" kern="1200">
                <a:solidFill>
                  <a:srgbClr val="1D304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1CE0B4-D7B7-4EC9-90E8-89DCFDB729B9}" type="slidenum">
              <a:rPr lang="en-US" smtClean="0">
                <a:solidFill>
                  <a:srgbClr val="1D304F"/>
                </a:solidFill>
              </a:rPr>
              <a:pPr algn="r"/>
              <a:t>‹#›</a:t>
            </a:fld>
            <a:endParaRPr lang="en-US" dirty="0">
              <a:solidFill>
                <a:srgbClr val="1D304F"/>
              </a:solidFill>
            </a:endParaRPr>
          </a:p>
        </p:txBody>
      </p:sp>
      <p:sp>
        <p:nvSpPr>
          <p:cNvPr id="7" name="Title 1"/>
          <p:cNvSpPr>
            <a:spLocks noGrp="1"/>
          </p:cNvSpPr>
          <p:nvPr>
            <p:ph type="title"/>
          </p:nvPr>
        </p:nvSpPr>
        <p:spPr>
          <a:xfrm>
            <a:off x="457200" y="762000"/>
            <a:ext cx="8229600" cy="838200"/>
          </a:xfrm>
        </p:spPr>
        <p:txBody>
          <a:bodyPr anchor="t" anchorCtr="0"/>
          <a:lstStyle>
            <a:lvl1pPr>
              <a:defRPr sz="4400">
                <a:latin typeface="+mj-lt"/>
              </a:defRPr>
            </a:lvl1pPr>
          </a:lstStyle>
          <a:p>
            <a:r>
              <a:rPr kumimoji="0" lang="en-US" dirty="0"/>
              <a:t>Click to edit Master title style</a:t>
            </a:r>
          </a:p>
        </p:txBody>
      </p:sp>
    </p:spTree>
    <p:extLst>
      <p:ext uri="{BB962C8B-B14F-4D97-AF65-F5344CB8AC3E}">
        <p14:creationId xmlns:p14="http://schemas.microsoft.com/office/powerpoint/2010/main" val="1522235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206A2-9151-4CDA-9AF2-0EC5ED2D6BBE}" type="datetimeFigureOut">
              <a:rPr lang="en-US" smtClean="0"/>
              <a:t>2/16/2018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D057C8-57AF-4B77-A8C5-6B7F79CD7B3F}" type="slidenum">
              <a:rPr lang="en-US" smtClean="0"/>
              <a:t>‹#›</a:t>
            </a:fld>
            <a:endParaRPr lang="en-US" dirty="0"/>
          </a:p>
        </p:txBody>
      </p:sp>
    </p:spTree>
    <p:extLst>
      <p:ext uri="{BB962C8B-B14F-4D97-AF65-F5344CB8AC3E}">
        <p14:creationId xmlns:p14="http://schemas.microsoft.com/office/powerpoint/2010/main" val="153231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nSpc>
                <a:spcPts val="2250"/>
              </a:lnSpc>
              <a:defRPr sz="2100" b="1" baseline="0">
                <a:solidFill>
                  <a:schemeClr val="tx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2095886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28877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752475"/>
          </a:xfrm>
        </p:spPr>
        <p:txBody>
          <a:bodyPr anchor="t">
            <a:normAutofit/>
          </a:bodyPr>
          <a:lstStyle>
            <a:lvl1pPr algn="l">
              <a:defRPr sz="3000" b="1" cap="a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722313" y="3800476"/>
            <a:ext cx="7772400" cy="542924"/>
          </a:xfrm>
        </p:spPr>
        <p:txBody>
          <a:bodyPr anchor="b"/>
          <a:lstStyle>
            <a:lvl1pPr marL="0" indent="0">
              <a:buNone/>
              <a:defRPr sz="2000">
                <a:solidFill>
                  <a:schemeClr val="tx1">
                    <a:tint val="75000"/>
                  </a:schemeClr>
                </a:solidFill>
                <a:latin typeface="Arial"/>
                <a:ea typeface="Verdana" panose="020B0604030504040204" pitchFamily="34" charset="0"/>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6B2BEB9-6EE4-4831-921F-6963C0EE093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2BB45FA-281C-47E6-B17F-FE5BA522EC0C}"/>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3393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E3664E4-5091-44AC-BB83-64E53293A170}"/>
              </a:ext>
            </a:extLst>
          </p:cNvPr>
          <p:cNvSpPr txBox="1">
            <a:spLocks/>
          </p:cNvSpPr>
          <p:nvPr userDrawn="1"/>
        </p:nvSpPr>
        <p:spPr>
          <a:xfrm>
            <a:off x="8574088" y="6351588"/>
            <a:ext cx="457200" cy="365125"/>
          </a:xfrm>
          <a:prstGeom prst="rect">
            <a:avLst/>
          </a:prstGeom>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fld id="{EA58ECB9-C813-491B-B014-6C09169DC6C7}" type="slidenum">
              <a:rPr lang="en-US" altLang="en-US" sz="1200" smtClean="0">
                <a:solidFill>
                  <a:schemeClr val="bg1"/>
                </a:solidFill>
                <a:cs typeface="Arial" panose="020B0604020202020204" pitchFamily="34" charset="0"/>
              </a:rPr>
              <a:pPr eaLnBrk="1" hangingPunct="1">
                <a:defRPr/>
              </a:pPr>
              <a:t>‹#›</a:t>
            </a:fld>
            <a:endParaRPr lang="en-US" altLang="en-US" sz="1200">
              <a:solidFill>
                <a:schemeClr val="bg1"/>
              </a:solidFill>
              <a:cs typeface="Arial" panose="020B0604020202020204" pitchFamily="34" charset="0"/>
            </a:endParaRPr>
          </a:p>
        </p:txBody>
      </p:sp>
      <p:sp>
        <p:nvSpPr>
          <p:cNvPr id="2" name="Title 1"/>
          <p:cNvSpPr>
            <a:spLocks noGrp="1"/>
          </p:cNvSpPr>
          <p:nvPr>
            <p:ph type="title"/>
          </p:nvPr>
        </p:nvSpPr>
        <p:spPr/>
        <p:txBody>
          <a:bodyPr/>
          <a:lstStyle>
            <a:lvl1pPr>
              <a:defRPr sz="40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981200"/>
            <a:ext cx="8229600" cy="3306763"/>
          </a:xfrm>
        </p:spPr>
        <p:txBody>
          <a:bodyPr/>
          <a:lstStyle>
            <a:lvl1pPr>
              <a:defRPr>
                <a:latin typeface="Arial"/>
                <a:ea typeface="Verdana" panose="020B0604030504040204" pitchFamily="34" charset="0"/>
                <a:cs typeface="Arial"/>
              </a:defRPr>
            </a:lvl1pPr>
            <a:lvl2pPr>
              <a:defRPr>
                <a:latin typeface="Arial"/>
                <a:ea typeface="Verdana" panose="020B0604030504040204" pitchFamily="34" charset="0"/>
                <a:cs typeface="Arial"/>
              </a:defRPr>
            </a:lvl2pPr>
            <a:lvl3pPr>
              <a:defRPr>
                <a:latin typeface="Arial"/>
                <a:ea typeface="Verdana" panose="020B0604030504040204" pitchFamily="34" charset="0"/>
                <a:cs typeface="Arial"/>
              </a:defRPr>
            </a:lvl3pPr>
            <a:lvl4pPr>
              <a:defRPr>
                <a:latin typeface="Arial"/>
                <a:ea typeface="Verdana" panose="020B0604030504040204" pitchFamily="34" charset="0"/>
                <a:cs typeface="Arial"/>
              </a:defRPr>
            </a:lvl4pPr>
            <a:lvl5pPr>
              <a:defRPr>
                <a:latin typeface="Arial"/>
                <a:ea typeface="Verdana" panose="020B0604030504040204" pitchFamily="34" charset="0"/>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33342443-EB06-44C4-AC58-912648E94BF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F15FA83-06E7-4F94-ADC6-8832D600D52F}"/>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32351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7000">
              <a:srgbClr val="FFFFFF"/>
            </a:gs>
            <a:gs pos="86000">
              <a:srgbClr val="F3F3F3"/>
            </a:gs>
            <a:gs pos="100000">
              <a:srgbClr val="DADADA"/>
            </a:gs>
          </a:gsLst>
          <a:lin ang="162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1D304F"/>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544211" y="0"/>
            <a:ext cx="4609314"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rgbClr val="C9DE8F"/>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62000"/>
            <a:ext cx="8229600" cy="1143000"/>
          </a:xfrm>
          <a:prstGeom prst="rect">
            <a:avLst/>
          </a:prstGeom>
        </p:spPr>
        <p:txBody>
          <a:bodyPr vert="horz" lIns="0"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5" name="Freeform 14"/>
          <p:cNvSpPr>
            <a:spLocks/>
          </p:cNvSpPr>
          <p:nvPr userDrawn="1"/>
        </p:nvSpPr>
        <p:spPr bwMode="auto">
          <a:xfrm>
            <a:off x="6193119" y="-7144"/>
            <a:ext cx="2982111" cy="31194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flip="none" rotWithShape="1">
            <a:gsLst>
              <a:gs pos="0">
                <a:srgbClr val="1D304F">
                  <a:shade val="30000"/>
                  <a:satMod val="115000"/>
                </a:srgbClr>
              </a:gs>
              <a:gs pos="50000">
                <a:srgbClr val="1D304F">
                  <a:shade val="67500"/>
                  <a:satMod val="115000"/>
                </a:srgbClr>
              </a:gs>
              <a:gs pos="100000">
                <a:srgbClr val="1D304F">
                  <a:shade val="100000"/>
                  <a:satMod val="115000"/>
                </a:srgbClr>
              </a:gs>
            </a:gsLst>
            <a:lin ang="5400000" scaled="1"/>
            <a:tileRect/>
          </a:gradFill>
          <a:ln w="9525" cap="flat" cmpd="sng" algn="ctr">
            <a:solidFill>
              <a:srgbClr val="1D304F"/>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grpSp>
        <p:nvGrpSpPr>
          <p:cNvPr id="4" name="Group 3"/>
          <p:cNvGrpSpPr/>
          <p:nvPr userDrawn="1"/>
        </p:nvGrpSpPr>
        <p:grpSpPr>
          <a:xfrm>
            <a:off x="-152400" y="188976"/>
            <a:ext cx="9448800" cy="725424"/>
            <a:chOff x="113157" y="142322"/>
            <a:chExt cx="9183276" cy="725424"/>
          </a:xfrm>
        </p:grpSpPr>
        <p:grpSp>
          <p:nvGrpSpPr>
            <p:cNvPr id="3" name="Group 2"/>
            <p:cNvGrpSpPr/>
            <p:nvPr userDrawn="1"/>
          </p:nvGrpSpPr>
          <p:grpSpPr>
            <a:xfrm>
              <a:off x="113157" y="218522"/>
              <a:ext cx="9183276" cy="649224"/>
              <a:chOff x="113157" y="218522"/>
              <a:chExt cx="9183276" cy="649224"/>
            </a:xfrm>
          </p:grpSpPr>
          <p:sp>
            <p:nvSpPr>
              <p:cNvPr id="13" name="Freeform 12"/>
              <p:cNvSpPr>
                <a:spLocks/>
              </p:cNvSpPr>
              <p:nvPr/>
            </p:nvSpPr>
            <p:spPr bwMode="auto">
              <a:xfrm rot="21435692">
                <a:off x="113157" y="218894"/>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12700" cap="flat" cmpd="sng" algn="ctr">
                <a:solidFill>
                  <a:srgbClr val="4EBE98"/>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Freeform 15"/>
              <p:cNvSpPr>
                <a:spLocks/>
              </p:cNvSpPr>
              <p:nvPr userDrawn="1"/>
            </p:nvSpPr>
            <p:spPr bwMode="auto">
              <a:xfrm rot="21435692">
                <a:off x="133383" y="218522"/>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28575" cap="flat" cmpd="sng" algn="ctr">
                <a:solidFill>
                  <a:srgbClr val="CDA474"/>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12" name="Freeform 11"/>
            <p:cNvSpPr>
              <a:spLocks/>
            </p:cNvSpPr>
            <p:nvPr/>
          </p:nvSpPr>
          <p:spPr bwMode="auto">
            <a:xfrm rot="21435692">
              <a:off x="123072" y="142322"/>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2700" cap="flat" cmpd="sng" algn="ctr">
              <a:solidFill>
                <a:srgbClr val="45AE5C"/>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60" r:id="rId3"/>
    <p:sldLayoutId id="2147483761" r:id="rId4"/>
    <p:sldLayoutId id="2147483762" r:id="rId5"/>
    <p:sldLayoutId id="2147483763" r:id="rId6"/>
    <p:sldLayoutId id="2147483764" r:id="rId7"/>
  </p:sldLayoutIdLst>
  <p:hf sldNum="0" hdr="0" dt="0"/>
  <p:txStyles>
    <p:titleStyle>
      <a:lvl1pPr algn="l" rtl="0" eaLnBrk="1" latinLnBrk="0" hangingPunct="1">
        <a:spcBef>
          <a:spcPct val="0"/>
        </a:spcBef>
        <a:buNone/>
        <a:defRPr kumimoji="0" sz="5000" b="1" kern="1200">
          <a:ln>
            <a:noFill/>
          </a:ln>
          <a:solidFill>
            <a:srgbClr val="1D304F"/>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32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32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8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8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8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572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2057400"/>
            <a:ext cx="82296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6B2BEB9-6EE4-4831-921F-6963C0EE093B}"/>
              </a:ext>
            </a:extLst>
          </p:cNvPr>
          <p:cNvSpPr>
            <a:spLocks noGrp="1"/>
          </p:cNvSpPr>
          <p:nvPr>
            <p:ph type="dt" sz="half" idx="2"/>
          </p:nvPr>
        </p:nvSpPr>
        <p:spPr>
          <a:xfrm>
            <a:off x="457200" y="5883275"/>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ea typeface="ＭＳ Ｐゴシック" panose="020B0600070205080204" pitchFamily="34" charset="-128"/>
                <a:cs typeface="Arial" panose="020B0604020202020204" pitchFamily="34" charset="0"/>
              </a:defRPr>
            </a:lvl1pPr>
          </a:lstStyle>
          <a:p>
            <a:pPr>
              <a:defRPr/>
            </a:pPr>
            <a:endParaRPr lang="en-US"/>
          </a:p>
        </p:txBody>
      </p:sp>
      <p:sp>
        <p:nvSpPr>
          <p:cNvPr id="5" name="Footer Placeholder 4">
            <a:extLst>
              <a:ext uri="{FF2B5EF4-FFF2-40B4-BE49-F238E27FC236}">
                <a16:creationId xmlns:a16="http://schemas.microsoft.com/office/drawing/2014/main" id="{52BB45FA-281C-47E6-B17F-FE5BA522EC0C}"/>
              </a:ext>
            </a:extLst>
          </p:cNvPr>
          <p:cNvSpPr>
            <a:spLocks noGrp="1"/>
          </p:cNvSpPr>
          <p:nvPr>
            <p:ph type="ftr" sz="quarter" idx="3"/>
          </p:nvPr>
        </p:nvSpPr>
        <p:spPr>
          <a:xfrm>
            <a:off x="3124200" y="5867400"/>
            <a:ext cx="20574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panose="020B0604020202020204" pitchFamily="34" charset="0"/>
                <a:ea typeface="ＭＳ Ｐゴシック" panose="020B0600070205080204" pitchFamily="34" charset="-128"/>
                <a:cs typeface="Arial" panose="020B0604020202020204" pitchFamily="34" charset="0"/>
              </a:defRPr>
            </a:lvl1pPr>
          </a:lstStyle>
          <a:p>
            <a:pPr>
              <a:defRPr/>
            </a:pPr>
            <a:endParaRPr lang="en-US"/>
          </a:p>
        </p:txBody>
      </p:sp>
      <p:sp>
        <p:nvSpPr>
          <p:cNvPr id="2" name="Rectangle 1">
            <a:extLst>
              <a:ext uri="{FF2B5EF4-FFF2-40B4-BE49-F238E27FC236}">
                <a16:creationId xmlns:a16="http://schemas.microsoft.com/office/drawing/2014/main" id="{C69FDFE4-67E1-49F9-AD42-59F8EFCA7A26}"/>
              </a:ext>
            </a:extLst>
          </p:cNvPr>
          <p:cNvSpPr>
            <a:spLocks noChangeArrowheads="1"/>
          </p:cNvSpPr>
          <p:nvPr userDrawn="1"/>
        </p:nvSpPr>
        <p:spPr bwMode="auto">
          <a:xfrm>
            <a:off x="0" y="0"/>
            <a:ext cx="9144000" cy="639763"/>
          </a:xfrm>
          <a:prstGeom prst="rect">
            <a:avLst/>
          </a:prstGeom>
          <a:solidFill>
            <a:srgbClr val="C00000"/>
          </a:solidFill>
          <a:ln w="9525">
            <a:solidFill>
              <a:srgbClr val="C00000"/>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9" name="Rectangle 8">
            <a:extLst>
              <a:ext uri="{FF2B5EF4-FFF2-40B4-BE49-F238E27FC236}">
                <a16:creationId xmlns:a16="http://schemas.microsoft.com/office/drawing/2014/main" id="{F402B92B-72F9-418F-9F6D-6F57A9EB6018}"/>
              </a:ext>
            </a:extLst>
          </p:cNvPr>
          <p:cNvSpPr/>
          <p:nvPr/>
        </p:nvSpPr>
        <p:spPr>
          <a:xfrm>
            <a:off x="0" y="6172200"/>
            <a:ext cx="6621463" cy="685800"/>
          </a:xfrm>
          <a:prstGeom prst="rect">
            <a:avLst/>
          </a:prstGeom>
          <a:solidFill>
            <a:srgbClr val="4344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32" name="Picture 9" descr="ALA_Only.png"/>
          <p:cNvPicPr>
            <a:picLocks noChangeAspect="1"/>
          </p:cNvPicPr>
          <p:nvPr userDrawn="1"/>
        </p:nvPicPr>
        <p:blipFill>
          <a:blip r:embed="rId6" cstate="print">
            <a:extLst>
              <a:ext uri="{28A0092B-C50C-407E-A947-70E740481C1C}">
                <a14:useLocalDpi xmlns:a14="http://schemas.microsoft.com/office/drawing/2010/main" val="0"/>
              </a:ext>
            </a:extLst>
          </a:blip>
          <a:srcRect t="37106" b="38449"/>
          <a:stretch>
            <a:fillRect/>
          </a:stretch>
        </p:blipFill>
        <p:spPr bwMode="auto">
          <a:xfrm>
            <a:off x="914400" y="6232525"/>
            <a:ext cx="19050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10FDE4E5-3627-48B4-BF3F-8416F7FCCCDC}"/>
              </a:ext>
            </a:extLst>
          </p:cNvPr>
          <p:cNvSpPr/>
          <p:nvPr userDrawn="1"/>
        </p:nvSpPr>
        <p:spPr>
          <a:xfrm>
            <a:off x="6400800" y="6172200"/>
            <a:ext cx="2743200" cy="6858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6675403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Lst>
  <p:hf hdr="0" ftr="0" dt="0"/>
  <p:txStyles>
    <p:titleStyle>
      <a:lvl1pPr algn="l" defTabSz="457200" rtl="0" eaLnBrk="0" fontAlgn="base" hangingPunct="0">
        <a:spcBef>
          <a:spcPct val="0"/>
        </a:spcBef>
        <a:spcAft>
          <a:spcPct val="0"/>
        </a:spcAft>
        <a:defRPr sz="4000" b="1" kern="1200">
          <a:solidFill>
            <a:schemeClr val="tx1"/>
          </a:solidFill>
          <a:latin typeface="Arial"/>
          <a:ea typeface="ＭＳ Ｐゴシック" panose="020B0600070205080204" pitchFamily="34" charset="-128"/>
          <a:cs typeface="Arial"/>
        </a:defRPr>
      </a:lvl1pPr>
      <a:lvl2pPr algn="l" defTabSz="457200" rtl="0" eaLnBrk="0" fontAlgn="base" hangingPunct="0">
        <a:spcBef>
          <a:spcPct val="0"/>
        </a:spcBef>
        <a:spcAft>
          <a:spcPct val="0"/>
        </a:spcAft>
        <a:defRPr sz="4000" b="1">
          <a:solidFill>
            <a:schemeClr val="tx1"/>
          </a:solidFill>
          <a:latin typeface="Arial" pitchFamily="34" charset="0"/>
          <a:ea typeface="ＭＳ Ｐゴシック" panose="020B0600070205080204" pitchFamily="34" charset="-128"/>
          <a:cs typeface="Arial" panose="020B0604020202020204" pitchFamily="34" charset="0"/>
        </a:defRPr>
      </a:lvl2pPr>
      <a:lvl3pPr algn="l" defTabSz="457200" rtl="0" eaLnBrk="0" fontAlgn="base" hangingPunct="0">
        <a:spcBef>
          <a:spcPct val="0"/>
        </a:spcBef>
        <a:spcAft>
          <a:spcPct val="0"/>
        </a:spcAft>
        <a:defRPr sz="4000" b="1">
          <a:solidFill>
            <a:schemeClr val="tx1"/>
          </a:solidFill>
          <a:latin typeface="Arial" pitchFamily="34" charset="0"/>
          <a:ea typeface="ＭＳ Ｐゴシック" panose="020B0600070205080204" pitchFamily="34" charset="-128"/>
          <a:cs typeface="Arial" panose="020B0604020202020204" pitchFamily="34" charset="0"/>
        </a:defRPr>
      </a:lvl3pPr>
      <a:lvl4pPr algn="l" defTabSz="457200" rtl="0" eaLnBrk="0" fontAlgn="base" hangingPunct="0">
        <a:spcBef>
          <a:spcPct val="0"/>
        </a:spcBef>
        <a:spcAft>
          <a:spcPct val="0"/>
        </a:spcAft>
        <a:defRPr sz="4000" b="1">
          <a:solidFill>
            <a:schemeClr val="tx1"/>
          </a:solidFill>
          <a:latin typeface="Arial" pitchFamily="34" charset="0"/>
          <a:ea typeface="ＭＳ Ｐゴシック" panose="020B0600070205080204" pitchFamily="34" charset="-128"/>
          <a:cs typeface="Arial" panose="020B0604020202020204" pitchFamily="34" charset="0"/>
        </a:defRPr>
      </a:lvl4pPr>
      <a:lvl5pPr algn="l" defTabSz="457200" rtl="0" eaLnBrk="0" fontAlgn="base" hangingPunct="0">
        <a:spcBef>
          <a:spcPct val="0"/>
        </a:spcBef>
        <a:spcAft>
          <a:spcPct val="0"/>
        </a:spcAft>
        <a:defRPr sz="4000" b="1">
          <a:solidFill>
            <a:schemeClr val="tx1"/>
          </a:solidFill>
          <a:latin typeface="Arial" pitchFamily="34" charset="0"/>
          <a:ea typeface="ＭＳ Ｐゴシック" panose="020B0600070205080204" pitchFamily="34" charset="-128"/>
          <a:cs typeface="Arial" panose="020B0604020202020204" pitchFamily="34" charset="0"/>
        </a:defRPr>
      </a:lvl5pPr>
      <a:lvl6pPr marL="457200" algn="l" defTabSz="457200" rtl="0" fontAlgn="base">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6pPr>
      <a:lvl7pPr marL="914400" algn="l" defTabSz="457200" rtl="0" fontAlgn="base">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7pPr>
      <a:lvl8pPr marL="1371600" algn="l" defTabSz="457200" rtl="0" fontAlgn="base">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8pPr>
      <a:lvl9pPr marL="1828800" algn="l" defTabSz="457200" rtl="0" fontAlgn="base">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9pPr>
    </p:titleStyle>
    <p:bodyStyle>
      <a:lvl1pPr marL="342900" indent="-342900" algn="l" defTabSz="457200" rtl="0" eaLnBrk="0" fontAlgn="base" hangingPunct="0">
        <a:lnSpc>
          <a:spcPct val="114000"/>
        </a:lnSpc>
        <a:spcBef>
          <a:spcPct val="20000"/>
        </a:spcBef>
        <a:spcAft>
          <a:spcPts val="300"/>
        </a:spcAft>
        <a:buFont typeface="Arial" panose="020B0604020202020204" pitchFamily="34" charset="0"/>
        <a:buChar char="•"/>
        <a:defRPr sz="2800" kern="1200">
          <a:solidFill>
            <a:schemeClr val="tx1"/>
          </a:solidFill>
          <a:latin typeface="Arial"/>
          <a:ea typeface="Verdana" panose="020B0604030504040204" pitchFamily="34" charset="0"/>
          <a:cs typeface="Arial"/>
        </a:defRPr>
      </a:lvl1pPr>
      <a:lvl2pPr marL="742950" indent="-285750" algn="l" defTabSz="457200" rtl="0" eaLnBrk="0" fontAlgn="base" hangingPunct="0">
        <a:lnSpc>
          <a:spcPct val="114000"/>
        </a:lnSpc>
        <a:spcBef>
          <a:spcPct val="20000"/>
        </a:spcBef>
        <a:spcAft>
          <a:spcPts val="300"/>
        </a:spcAft>
        <a:buFont typeface="Arial" panose="020B0604020202020204" pitchFamily="34" charset="0"/>
        <a:buChar char="–"/>
        <a:defRPr sz="2400" kern="1200">
          <a:solidFill>
            <a:schemeClr val="tx1"/>
          </a:solidFill>
          <a:latin typeface="Arial"/>
          <a:ea typeface="Verdana" panose="020B0604030504040204" pitchFamily="34" charset="0"/>
          <a:cs typeface="Arial"/>
        </a:defRPr>
      </a:lvl2pPr>
      <a:lvl3pPr marL="1143000" indent="-228600" algn="l" defTabSz="457200" rtl="0" eaLnBrk="0" fontAlgn="base" hangingPunct="0">
        <a:lnSpc>
          <a:spcPct val="114000"/>
        </a:lnSpc>
        <a:spcBef>
          <a:spcPct val="20000"/>
        </a:spcBef>
        <a:spcAft>
          <a:spcPts val="300"/>
        </a:spcAft>
        <a:buFont typeface="Arial" panose="020B0604020202020204" pitchFamily="34" charset="0"/>
        <a:buChar char="•"/>
        <a:defRPr sz="2000" kern="1200">
          <a:solidFill>
            <a:schemeClr val="tx1"/>
          </a:solidFill>
          <a:latin typeface="Arial"/>
          <a:ea typeface="Verdana" panose="020B0604030504040204" pitchFamily="34" charset="0"/>
          <a:cs typeface="Arial"/>
        </a:defRPr>
      </a:lvl3pPr>
      <a:lvl4pPr marL="1600200" indent="-228600" algn="l" defTabSz="457200" rtl="0" eaLnBrk="0" fontAlgn="base" hangingPunct="0">
        <a:lnSpc>
          <a:spcPct val="114000"/>
        </a:lnSpc>
        <a:spcBef>
          <a:spcPct val="20000"/>
        </a:spcBef>
        <a:spcAft>
          <a:spcPts val="300"/>
        </a:spcAft>
        <a:buFont typeface="Arial" panose="020B0604020202020204" pitchFamily="34" charset="0"/>
        <a:buChar char="–"/>
        <a:defRPr kern="1200">
          <a:solidFill>
            <a:schemeClr val="tx1"/>
          </a:solidFill>
          <a:latin typeface="Arial"/>
          <a:ea typeface="Verdana" panose="020B0604030504040204" pitchFamily="34" charset="0"/>
          <a:cs typeface="Arial"/>
        </a:defRPr>
      </a:lvl4pPr>
      <a:lvl5pPr marL="2057400" indent="-228600" algn="l" defTabSz="457200" rtl="0" eaLnBrk="0" fontAlgn="base" hangingPunct="0">
        <a:lnSpc>
          <a:spcPct val="114000"/>
        </a:lnSpc>
        <a:spcBef>
          <a:spcPct val="20000"/>
        </a:spcBef>
        <a:spcAft>
          <a:spcPts val="300"/>
        </a:spcAft>
        <a:buFont typeface="Arial" panose="020B0604020202020204" pitchFamily="34" charset="0"/>
        <a:buChar char="»"/>
        <a:defRPr kern="1200">
          <a:solidFill>
            <a:schemeClr val="tx1"/>
          </a:solidFill>
          <a:latin typeface="Arial"/>
          <a:ea typeface="Verdana" panose="020B0604030504040204"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Title Placeholder 1"/>
          <p:cNvSpPr>
            <a:spLocks noGrp="1"/>
          </p:cNvSpPr>
          <p:nvPr>
            <p:ph type="title"/>
          </p:nvPr>
        </p:nvSpPr>
        <p:spPr bwMode="auto">
          <a:xfrm>
            <a:off x="457200" y="4572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 name="Rectangle 5">
            <a:extLst>
              <a:ext uri="{FF2B5EF4-FFF2-40B4-BE49-F238E27FC236}">
                <a16:creationId xmlns:a16="http://schemas.microsoft.com/office/drawing/2014/main" id="{B0CE63CF-8B0E-4766-A532-B93859CCD7DB}"/>
              </a:ext>
            </a:extLst>
          </p:cNvPr>
          <p:cNvSpPr/>
          <p:nvPr userDrawn="1"/>
        </p:nvSpPr>
        <p:spPr>
          <a:xfrm>
            <a:off x="0" y="6172200"/>
            <a:ext cx="6621463" cy="685800"/>
          </a:xfrm>
          <a:prstGeom prst="rect">
            <a:avLst/>
          </a:prstGeom>
          <a:solidFill>
            <a:srgbClr val="4344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9286F218-6FC7-4F5D-BEBD-8E883C316C08}"/>
              </a:ext>
            </a:extLst>
          </p:cNvPr>
          <p:cNvSpPr/>
          <p:nvPr userDrawn="1"/>
        </p:nvSpPr>
        <p:spPr>
          <a:xfrm>
            <a:off x="6400800" y="6172200"/>
            <a:ext cx="2743200" cy="685800"/>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054" name="Picture 10" descr="LF_ALA.png"/>
          <p:cNvPicPr>
            <a:picLocks noChangeAspect="1"/>
          </p:cNvPicPr>
          <p:nvPr userDrawn="1"/>
        </p:nvPicPr>
        <p:blipFill>
          <a:blip r:embed="rId7">
            <a:extLst>
              <a:ext uri="{28A0092B-C50C-407E-A947-70E740481C1C}">
                <a14:useLocalDpi xmlns:a14="http://schemas.microsoft.com/office/drawing/2010/main" val="0"/>
              </a:ext>
            </a:extLst>
          </a:blip>
          <a:srcRect t="39999" b="39999"/>
          <a:stretch>
            <a:fillRect/>
          </a:stretch>
        </p:blipFill>
        <p:spPr bwMode="auto">
          <a:xfrm>
            <a:off x="609600" y="6172200"/>
            <a:ext cx="2819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51890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Lst>
  <p:hf hdr="0" ftr="0" dt="0"/>
  <p:txStyles>
    <p:titleStyle>
      <a:lvl1pPr algn="ctr" defTabSz="457200" rtl="0" eaLnBrk="0" fontAlgn="base" hangingPunct="0">
        <a:spcBef>
          <a:spcPct val="0"/>
        </a:spcBef>
        <a:spcAft>
          <a:spcPct val="0"/>
        </a:spcAft>
        <a:defRPr sz="4400" kern="1200">
          <a:solidFill>
            <a:schemeClr val="tx1"/>
          </a:solidFill>
          <a:latin typeface="Arial"/>
          <a:ea typeface="ＭＳ Ｐゴシック" charset="-128"/>
          <a:cs typeface="Arial"/>
        </a:defRPr>
      </a:lvl1pPr>
      <a:lvl2pPr algn="ctr" defTabSz="457200" rtl="0" eaLnBrk="0" fontAlgn="base" hangingPunct="0">
        <a:spcBef>
          <a:spcPct val="0"/>
        </a:spcBef>
        <a:spcAft>
          <a:spcPct val="0"/>
        </a:spcAft>
        <a:defRPr sz="4400">
          <a:solidFill>
            <a:schemeClr val="tx1"/>
          </a:solidFill>
          <a:latin typeface="Arial" pitchFamily="34" charset="0"/>
          <a:ea typeface="ＭＳ Ｐゴシック" charset="-128"/>
          <a:cs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itchFamily="34" charset="0"/>
          <a:ea typeface="ＭＳ Ｐゴシック" charset="-128"/>
          <a:cs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itchFamily="34" charset="0"/>
          <a:ea typeface="ＭＳ Ｐゴシック" charset="-128"/>
          <a:cs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itchFamily="34" charset="0"/>
          <a:ea typeface="ＭＳ Ｐゴシック" charset="-128"/>
          <a:cs typeface="Arial" panose="020B0604020202020204" pitchFamily="34"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tobaccofreeschoolsky.org/" TargetMode="External"/><Relationship Id="rId2" Type="http://schemas.openxmlformats.org/officeDocument/2006/relationships/hyperlink" Target="mailto:ElizabethA.Hoagland@ky.gov" TargetMode="External"/><Relationship Id="rId1" Type="http://schemas.openxmlformats.org/officeDocument/2006/relationships/slideLayout" Target="../slideLayouts/slideLayout2.xml"/><Relationship Id="rId5" Type="http://schemas.openxmlformats.org/officeDocument/2006/relationships/hyperlink" Target="http://www.chfs.ky.go/dphmch/hp/tobacco" TargetMode="External"/><Relationship Id="rId4" Type="http://schemas.openxmlformats.org/officeDocument/2006/relationships/hyperlink" Target="mailto:Terri.Taylor@ky.go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kcsp00@lsv.uky.edu" TargetMode="External"/><Relationship Id="rId2" Type="http://schemas.openxmlformats.org/officeDocument/2006/relationships/hyperlink" Target="mailto:amanda.bucher@uky.edu"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www.breathe.uky.edu/"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youtu.be/XLnllIkjSFc?list=PLxdDQiAI50j9dvC6FgzlIi7dHbevdQz86" TargetMode="External"/><Relationship Id="rId7" Type="http://schemas.openxmlformats.org/officeDocument/2006/relationships/hyperlink" Target="http://youtu.be/ejGx9lc9KYQ"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hyperlink" Target="http://youtu.be/Dwqn3Ub6ssI" TargetMode="External"/><Relationship Id="rId5" Type="http://schemas.openxmlformats.org/officeDocument/2006/relationships/hyperlink" Target="http://youtu.be/dJCbrq7AMXc" TargetMode="External"/><Relationship Id="rId4" Type="http://schemas.openxmlformats.org/officeDocument/2006/relationships/hyperlink" Target="http://youtu.be/Cfcv6QRss_c?list=PLxdDQiAI50j9dvC6FgzlIi7dHbevdQz86"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hyperlink" Target="mailto:tami.cappelletti@lung.org"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1524000"/>
            <a:ext cx="9144000" cy="4114800"/>
          </a:xfrm>
          <a:prstGeom prst="rect">
            <a:avLst/>
          </a:prstGeom>
        </p:spPr>
        <p:txBody>
          <a:bodyPr>
            <a:normAutofit/>
          </a:bodyPr>
          <a:lstStyle/>
          <a:p>
            <a:pPr lvl="0" algn="ctr">
              <a:spcBef>
                <a:spcPts val="580"/>
              </a:spcBef>
              <a:buClr>
                <a:schemeClr val="accent1"/>
              </a:buClr>
              <a:buSzPct val="85000"/>
              <a:defRPr/>
            </a:pPr>
            <a:r>
              <a:rPr lang="en-US" sz="3600" b="1" dirty="0"/>
              <a:t>Smoke-Free Multiunit Housing</a:t>
            </a:r>
            <a:endParaRPr kumimoji="0" lang="en-US" sz="4400" b="1" i="0" u="none" strike="noStrike" kern="1200" cap="none" spc="0" normalizeH="0" baseline="0" noProof="0" dirty="0">
              <a:ln>
                <a:noFill/>
              </a:ln>
              <a:effectLst/>
              <a:uLnTx/>
              <a:uFillTx/>
            </a:endParaRPr>
          </a:p>
          <a:p>
            <a:pPr marL="0" marR="0" lvl="0" indent="0" algn="ctr" defTabSz="914400" rtl="0" eaLnBrk="1" fontAlgn="auto" latinLnBrk="0" hangingPunct="1">
              <a:lnSpc>
                <a:spcPct val="100000"/>
              </a:lnSpc>
              <a:spcBef>
                <a:spcPts val="580"/>
              </a:spcBef>
              <a:spcAft>
                <a:spcPts val="0"/>
              </a:spcAft>
              <a:buClr>
                <a:schemeClr val="accent1"/>
              </a:buClr>
              <a:buSzPct val="85000"/>
              <a:buFont typeface="Times New Roman" pitchFamily="18" charset="0"/>
              <a:buNone/>
              <a:tabLst/>
              <a:defRPr/>
            </a:pPr>
            <a:r>
              <a:rPr lang="en-US" sz="2800" b="1" dirty="0"/>
              <a:t>February 21, 2018</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Times New Roman" pitchFamily="18" charset="0"/>
              <a:buNone/>
              <a:tabLst/>
              <a:defRPr/>
            </a:pPr>
            <a:endParaRPr kumimoji="0" lang="en-US" sz="2800" b="1" i="0" u="none" strike="noStrike" kern="1200" cap="none" spc="0" normalizeH="0" baseline="0" noProof="0" dirty="0">
              <a:ln>
                <a:noFill/>
              </a:ln>
              <a:effectLst/>
              <a:uLnTx/>
              <a:uFillTx/>
            </a:endParaRPr>
          </a:p>
          <a:p>
            <a:pPr marL="0" marR="0" lvl="0" indent="0" algn="ctr" defTabSz="914400" rtl="0" eaLnBrk="1" fontAlgn="auto" latinLnBrk="0" hangingPunct="1">
              <a:lnSpc>
                <a:spcPct val="100000"/>
              </a:lnSpc>
              <a:spcBef>
                <a:spcPts val="580"/>
              </a:spcBef>
              <a:spcAft>
                <a:spcPts val="0"/>
              </a:spcAft>
              <a:buClr>
                <a:schemeClr val="accent1"/>
              </a:buClr>
              <a:buSzPct val="85000"/>
              <a:buFont typeface="Times New Roman" pitchFamily="18" charset="0"/>
              <a:buNone/>
              <a:tabLst/>
              <a:defRPr/>
            </a:pPr>
            <a:r>
              <a:rPr lang="en-US" b="1" dirty="0"/>
              <a:t>Elizabeth Anderson-Hoagland, MPH</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Times New Roman" pitchFamily="18" charset="0"/>
              <a:buNone/>
              <a:tabLst/>
              <a:defRPr/>
            </a:pPr>
            <a:r>
              <a:rPr kumimoji="0" lang="en-US" b="1" i="0" u="none" strike="noStrike" kern="1200" cap="none" spc="0" normalizeH="0" baseline="0" noProof="0" dirty="0">
                <a:ln>
                  <a:noFill/>
                </a:ln>
                <a:effectLst/>
                <a:uLnTx/>
                <a:uFillTx/>
              </a:rPr>
              <a:t>Policy Analyst</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Times New Roman" pitchFamily="18" charset="0"/>
              <a:buNone/>
              <a:tabLst/>
              <a:defRPr/>
            </a:pPr>
            <a:endParaRPr lang="en-US" b="1" dirty="0"/>
          </a:p>
          <a:p>
            <a:pPr marL="0" marR="0" lvl="0" indent="0" algn="ctr" defTabSz="914400" rtl="0" eaLnBrk="1" fontAlgn="auto" latinLnBrk="0" hangingPunct="1">
              <a:lnSpc>
                <a:spcPct val="100000"/>
              </a:lnSpc>
              <a:spcBef>
                <a:spcPts val="580"/>
              </a:spcBef>
              <a:spcAft>
                <a:spcPts val="0"/>
              </a:spcAft>
              <a:buClr>
                <a:schemeClr val="accent1"/>
              </a:buClr>
              <a:buSzPct val="85000"/>
              <a:buFont typeface="Times New Roman" pitchFamily="18" charset="0"/>
              <a:buNone/>
              <a:tabLst/>
              <a:defRPr/>
            </a:pPr>
            <a:endParaRPr kumimoji="0" lang="en-US" sz="2800" b="1"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170473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05882"/>
            <a:ext cx="8229600" cy="1143000"/>
          </a:xfrm>
        </p:spPr>
        <p:txBody>
          <a:bodyPr/>
          <a:lstStyle/>
          <a:p>
            <a:r>
              <a:rPr lang="en-US" dirty="0"/>
              <a:t>Key Results</a:t>
            </a:r>
          </a:p>
        </p:txBody>
      </p:sp>
      <p:sp>
        <p:nvSpPr>
          <p:cNvPr id="9" name="Content Placeholder 8"/>
          <p:cNvSpPr>
            <a:spLocks noGrp="1"/>
          </p:cNvSpPr>
          <p:nvPr>
            <p:ph idx="1"/>
          </p:nvPr>
        </p:nvSpPr>
        <p:spPr/>
        <p:txBody>
          <a:bodyPr/>
          <a:lstStyle/>
          <a:p>
            <a:endParaRPr lang="en-US"/>
          </a:p>
        </p:txBody>
      </p:sp>
      <p:graphicFrame>
        <p:nvGraphicFramePr>
          <p:cNvPr id="4" name="Chart 3"/>
          <p:cNvGraphicFramePr/>
          <p:nvPr>
            <p:extLst>
              <p:ext uri="{D42A27DB-BD31-4B8C-83A1-F6EECF244321}">
                <p14:modId xmlns:p14="http://schemas.microsoft.com/office/powerpoint/2010/main" val="1141218129"/>
              </p:ext>
            </p:extLst>
          </p:nvPr>
        </p:nvGraphicFramePr>
        <p:xfrm>
          <a:off x="-30805" y="2277894"/>
          <a:ext cx="4572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302695" y="1816229"/>
            <a:ext cx="1905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atin typeface="Arial" pitchFamily="34" charset="0"/>
                <a:cs typeface="Arial" pitchFamily="34" charset="0"/>
              </a:rPr>
              <a:t>Pre-Policy</a:t>
            </a:r>
          </a:p>
        </p:txBody>
      </p:sp>
      <p:graphicFrame>
        <p:nvGraphicFramePr>
          <p:cNvPr id="11" name="Chart 10"/>
          <p:cNvGraphicFramePr/>
          <p:nvPr>
            <p:extLst>
              <p:ext uri="{D42A27DB-BD31-4B8C-83A1-F6EECF244321}">
                <p14:modId xmlns:p14="http://schemas.microsoft.com/office/powerpoint/2010/main" val="3467819807"/>
              </p:ext>
            </p:extLst>
          </p:nvPr>
        </p:nvGraphicFramePr>
        <p:xfrm>
          <a:off x="4562272" y="2277894"/>
          <a:ext cx="4572000"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5895772" y="1816229"/>
            <a:ext cx="1905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atin typeface="Arial" pitchFamily="34" charset="0"/>
                <a:cs typeface="Arial" pitchFamily="34" charset="0"/>
              </a:rPr>
              <a:t>Post-Policy</a:t>
            </a:r>
          </a:p>
        </p:txBody>
      </p:sp>
    </p:spTree>
    <p:extLst>
      <p:ext uri="{BB962C8B-B14F-4D97-AF65-F5344CB8AC3E}">
        <p14:creationId xmlns:p14="http://schemas.microsoft.com/office/powerpoint/2010/main" val="1307152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88703"/>
            <a:ext cx="8229600" cy="639762"/>
          </a:xfrm>
        </p:spPr>
        <p:txBody>
          <a:bodyPr>
            <a:noAutofit/>
          </a:bodyPr>
          <a:lstStyle/>
          <a:p>
            <a:r>
              <a:rPr lang="en-US" dirty="0"/>
              <a:t>Key Results</a:t>
            </a:r>
          </a:p>
        </p:txBody>
      </p:sp>
      <p:sp>
        <p:nvSpPr>
          <p:cNvPr id="8" name="Content Placeholder 7"/>
          <p:cNvSpPr>
            <a:spLocks noGrp="1"/>
          </p:cNvSpPr>
          <p:nvPr>
            <p:ph idx="1"/>
          </p:nvPr>
        </p:nvSpPr>
        <p:spPr>
          <a:xfrm>
            <a:off x="457200" y="2590800"/>
            <a:ext cx="8229600" cy="4724400"/>
          </a:xfrm>
        </p:spPr>
        <p:txBody>
          <a:bodyPr/>
          <a:lstStyle/>
          <a:p>
            <a:endParaRPr lang="en-US"/>
          </a:p>
        </p:txBody>
      </p:sp>
      <p:graphicFrame>
        <p:nvGraphicFramePr>
          <p:cNvPr id="9" name="Chart 8"/>
          <p:cNvGraphicFramePr/>
          <p:nvPr>
            <p:extLst>
              <p:ext uri="{D42A27DB-BD31-4B8C-83A1-F6EECF244321}">
                <p14:modId xmlns:p14="http://schemas.microsoft.com/office/powerpoint/2010/main" val="1581820743"/>
              </p:ext>
            </p:extLst>
          </p:nvPr>
        </p:nvGraphicFramePr>
        <p:xfrm>
          <a:off x="4648200" y="2286000"/>
          <a:ext cx="4530634"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961017" y="1828800"/>
            <a:ext cx="1905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atin typeface="Arial" pitchFamily="34" charset="0"/>
                <a:cs typeface="Arial" pitchFamily="34" charset="0"/>
              </a:rPr>
              <a:t>Post-Policy</a:t>
            </a:r>
          </a:p>
        </p:txBody>
      </p:sp>
      <p:graphicFrame>
        <p:nvGraphicFramePr>
          <p:cNvPr id="11" name="Chart 10"/>
          <p:cNvGraphicFramePr/>
          <p:nvPr>
            <p:extLst>
              <p:ext uri="{D42A27DB-BD31-4B8C-83A1-F6EECF244321}">
                <p14:modId xmlns:p14="http://schemas.microsoft.com/office/powerpoint/2010/main" val="3903384153"/>
              </p:ext>
            </p:extLst>
          </p:nvPr>
        </p:nvGraphicFramePr>
        <p:xfrm>
          <a:off x="0" y="2286000"/>
          <a:ext cx="4648200"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371600" y="1828800"/>
            <a:ext cx="19050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atin typeface="Arial" pitchFamily="34" charset="0"/>
                <a:cs typeface="Arial" pitchFamily="34" charset="0"/>
              </a:rPr>
              <a:t>Pre-Policy</a:t>
            </a:r>
          </a:p>
        </p:txBody>
      </p:sp>
    </p:spTree>
    <p:extLst>
      <p:ext uri="{BB962C8B-B14F-4D97-AF65-F5344CB8AC3E}">
        <p14:creationId xmlns:p14="http://schemas.microsoft.com/office/powerpoint/2010/main" val="3623675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Air Nicotine Testing</a:t>
            </a:r>
          </a:p>
        </p:txBody>
      </p:sp>
      <p:sp>
        <p:nvSpPr>
          <p:cNvPr id="3" name="Content Placeholder 2"/>
          <p:cNvSpPr>
            <a:spLocks noGrp="1"/>
          </p:cNvSpPr>
          <p:nvPr>
            <p:ph idx="1"/>
          </p:nvPr>
        </p:nvSpPr>
        <p:spPr>
          <a:xfrm>
            <a:off x="533400" y="1600201"/>
            <a:ext cx="8610600" cy="2362200"/>
          </a:xfrm>
        </p:spPr>
        <p:txBody>
          <a:bodyPr>
            <a:normAutofit fontScale="92500"/>
          </a:bodyPr>
          <a:lstStyle/>
          <a:p>
            <a:r>
              <a:rPr lang="en-US" dirty="0"/>
              <a:t>Partnership with Johns Hopkins University</a:t>
            </a:r>
          </a:p>
          <a:p>
            <a:r>
              <a:rPr lang="en-US" dirty="0"/>
              <a:t>Purpose: to monitor air nicotine levels in residential units, common areas and office spaces</a:t>
            </a:r>
          </a:p>
          <a:p>
            <a:r>
              <a:rPr lang="en-US" dirty="0"/>
              <a:t>$25 incentive</a:t>
            </a:r>
          </a:p>
          <a:p>
            <a:endParaRPr lang="en-US" dirty="0"/>
          </a:p>
        </p:txBody>
      </p:sp>
      <p:pic>
        <p:nvPicPr>
          <p:cNvPr id="21508" name="Picture 2"/>
          <p:cNvPicPr>
            <a:picLocks noChangeAspect="1" noChangeArrowheads="1"/>
          </p:cNvPicPr>
          <p:nvPr/>
        </p:nvPicPr>
        <p:blipFill>
          <a:blip r:embed="rId3" cstate="print"/>
          <a:srcRect/>
          <a:stretch>
            <a:fillRect/>
          </a:stretch>
        </p:blipFill>
        <p:spPr bwMode="auto">
          <a:xfrm>
            <a:off x="2209800" y="3962400"/>
            <a:ext cx="1828800" cy="1676400"/>
          </a:xfrm>
          <a:prstGeom prst="rect">
            <a:avLst/>
          </a:prstGeom>
          <a:noFill/>
          <a:ln w="9525" algn="in">
            <a:noFill/>
            <a:miter lim="800000"/>
            <a:headEnd/>
            <a:tailEnd/>
          </a:ln>
        </p:spPr>
      </p:pic>
      <p:pic>
        <p:nvPicPr>
          <p:cNvPr id="21509" name="Picture 3"/>
          <p:cNvPicPr>
            <a:picLocks noChangeAspect="1" noChangeArrowheads="1"/>
          </p:cNvPicPr>
          <p:nvPr/>
        </p:nvPicPr>
        <p:blipFill>
          <a:blip r:embed="rId4" cstate="print"/>
          <a:srcRect/>
          <a:stretch>
            <a:fillRect/>
          </a:stretch>
        </p:blipFill>
        <p:spPr bwMode="auto">
          <a:xfrm>
            <a:off x="4724400" y="3962400"/>
            <a:ext cx="1803400" cy="1676400"/>
          </a:xfrm>
          <a:prstGeom prst="rect">
            <a:avLst/>
          </a:prstGeom>
          <a:noFill/>
          <a:ln w="9525" algn="in">
            <a:noFill/>
            <a:miter lim="800000"/>
            <a:headEnd/>
            <a:tailEnd/>
          </a:ln>
        </p:spPr>
      </p:pic>
      <p:sp>
        <p:nvSpPr>
          <p:cNvPr id="21510" name="Text Box 5"/>
          <p:cNvSpPr txBox="1">
            <a:spLocks noChangeArrowheads="1"/>
          </p:cNvSpPr>
          <p:nvPr/>
        </p:nvSpPr>
        <p:spPr bwMode="auto">
          <a:xfrm>
            <a:off x="2590800" y="5715000"/>
            <a:ext cx="3657600" cy="304800"/>
          </a:xfrm>
          <a:prstGeom prst="rect">
            <a:avLst/>
          </a:prstGeom>
          <a:noFill/>
          <a:ln w="9525" algn="in">
            <a:noFill/>
            <a:miter lim="800000"/>
            <a:headEnd/>
            <a:tailEnd/>
          </a:ln>
        </p:spPr>
        <p:txBody>
          <a:bodyPr lIns="36576" tIns="36576" rIns="36576" bIns="36576"/>
          <a:lstStyle/>
          <a:p>
            <a:pPr algn="ctr"/>
            <a:r>
              <a:rPr lang="en-US" sz="1000">
                <a:solidFill>
                  <a:srgbClr val="000000"/>
                </a:solidFill>
                <a:latin typeface="Tahoma" pitchFamily="34" charset="0"/>
              </a:rPr>
              <a:t>Air Nicotine monitors in homes</a:t>
            </a:r>
            <a:endParaRPr lang="en-US" sz="1000"/>
          </a:p>
        </p:txBody>
      </p:sp>
    </p:spTree>
    <p:extLst>
      <p:ext uri="{BB962C8B-B14F-4D97-AF65-F5344CB8AC3E}">
        <p14:creationId xmlns:p14="http://schemas.microsoft.com/office/powerpoint/2010/main" val="4093778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914400"/>
            <a:ext cx="8229600" cy="1477962"/>
          </a:xfrm>
        </p:spPr>
        <p:txBody>
          <a:bodyPr/>
          <a:lstStyle/>
          <a:p>
            <a:r>
              <a:rPr lang="en-US" dirty="0"/>
              <a:t>Pre-Policy Results</a:t>
            </a:r>
          </a:p>
        </p:txBody>
      </p:sp>
      <p:sp>
        <p:nvSpPr>
          <p:cNvPr id="6" name="Content Placeholder 2"/>
          <p:cNvSpPr>
            <a:spLocks noGrp="1"/>
          </p:cNvSpPr>
          <p:nvPr>
            <p:ph idx="1"/>
          </p:nvPr>
        </p:nvSpPr>
        <p:spPr>
          <a:xfrm>
            <a:off x="381000" y="2133600"/>
            <a:ext cx="7467600" cy="4221163"/>
          </a:xfrm>
        </p:spPr>
        <p:txBody>
          <a:bodyPr/>
          <a:lstStyle/>
          <a:p>
            <a:r>
              <a:rPr lang="en-US" dirty="0"/>
              <a:t>Detectable levels of air nicotine were found in all buildings, in every type of dwelling, workspace and common area. </a:t>
            </a:r>
          </a:p>
          <a:p>
            <a:endParaRPr lang="en-US" dirty="0"/>
          </a:p>
          <a:p>
            <a:r>
              <a:rPr lang="en-US" dirty="0"/>
              <a:t>Average Air Nicotine = 4.103 µg/m3</a:t>
            </a:r>
          </a:p>
          <a:p>
            <a:endParaRPr lang="en-US" dirty="0"/>
          </a:p>
          <a:p>
            <a:endParaRPr lang="en-US" dirty="0"/>
          </a:p>
        </p:txBody>
      </p:sp>
    </p:spTree>
    <p:extLst>
      <p:ext uri="{BB962C8B-B14F-4D97-AF65-F5344CB8AC3E}">
        <p14:creationId xmlns:p14="http://schemas.microsoft.com/office/powerpoint/2010/main" val="1252996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Post-Policy Results</a:t>
            </a:r>
            <a:endParaRPr lang="en-US" dirty="0"/>
          </a:p>
        </p:txBody>
      </p:sp>
      <p:sp>
        <p:nvSpPr>
          <p:cNvPr id="46088" name="Chart 2"/>
          <p:cNvSpPr>
            <a:spLocks noChangeArrowheads="1"/>
          </p:cNvSpPr>
          <p:nvPr/>
        </p:nvSpPr>
        <p:spPr bwMode="auto">
          <a:xfrm>
            <a:off x="0" y="0"/>
            <a:ext cx="2093913" cy="1225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7" name="Chart 3"/>
          <p:cNvSpPr>
            <a:spLocks noChangeArrowheads="1"/>
          </p:cNvSpPr>
          <p:nvPr/>
        </p:nvSpPr>
        <p:spPr bwMode="auto">
          <a:xfrm>
            <a:off x="0" y="0"/>
            <a:ext cx="2078038" cy="1225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6" name="Chart 4"/>
          <p:cNvSpPr>
            <a:spLocks noChangeArrowheads="1"/>
          </p:cNvSpPr>
          <p:nvPr/>
        </p:nvSpPr>
        <p:spPr bwMode="auto">
          <a:xfrm>
            <a:off x="0" y="0"/>
            <a:ext cx="2179638" cy="1225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0" y="6019800"/>
            <a:ext cx="9144000" cy="461665"/>
          </a:xfrm>
          <a:prstGeom prst="rect">
            <a:avLst/>
          </a:prstGeom>
          <a:noFill/>
        </p:spPr>
        <p:txBody>
          <a:bodyPr wrap="square" rtlCol="0">
            <a:spAutoFit/>
          </a:bodyPr>
          <a:lstStyle/>
          <a:p>
            <a:pPr algn="ctr"/>
            <a:r>
              <a:rPr lang="en-US" sz="2400" dirty="0">
                <a:latin typeface="Arial" pitchFamily="34" charset="0"/>
                <a:cs typeface="Arial" pitchFamily="34" charset="0"/>
              </a:rPr>
              <a:t>There was a 75% overall reduction in air nicotine</a:t>
            </a:r>
          </a:p>
        </p:txBody>
      </p:sp>
      <p:pic>
        <p:nvPicPr>
          <p:cNvPr id="3" name="Picture 2"/>
          <p:cNvPicPr>
            <a:picLocks noChangeAspect="1"/>
          </p:cNvPicPr>
          <p:nvPr/>
        </p:nvPicPr>
        <p:blipFill>
          <a:blip r:embed="rId3"/>
          <a:stretch>
            <a:fillRect/>
          </a:stretch>
        </p:blipFill>
        <p:spPr>
          <a:xfrm>
            <a:off x="1090882" y="1755298"/>
            <a:ext cx="6962235" cy="4035902"/>
          </a:xfrm>
          <a:prstGeom prst="rect">
            <a:avLst/>
          </a:prstGeom>
        </p:spPr>
      </p:pic>
      <p:graphicFrame>
        <p:nvGraphicFramePr>
          <p:cNvPr id="13" name="Chart 12"/>
          <p:cNvGraphicFramePr/>
          <p:nvPr>
            <p:extLst>
              <p:ext uri="{D42A27DB-BD31-4B8C-83A1-F6EECF244321}">
                <p14:modId xmlns:p14="http://schemas.microsoft.com/office/powerpoint/2010/main" val="845592254"/>
              </p:ext>
            </p:extLst>
          </p:nvPr>
        </p:nvGraphicFramePr>
        <p:xfrm>
          <a:off x="1102705" y="2526891"/>
          <a:ext cx="220980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extLst>
              <p:ext uri="{D42A27DB-BD31-4B8C-83A1-F6EECF244321}">
                <p14:modId xmlns:p14="http://schemas.microsoft.com/office/powerpoint/2010/main" val="1120826187"/>
              </p:ext>
            </p:extLst>
          </p:nvPr>
        </p:nvGraphicFramePr>
        <p:xfrm>
          <a:off x="3467099" y="2526891"/>
          <a:ext cx="2209800" cy="1752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extLst>
              <p:ext uri="{D42A27DB-BD31-4B8C-83A1-F6EECF244321}">
                <p14:modId xmlns:p14="http://schemas.microsoft.com/office/powerpoint/2010/main" val="1228322381"/>
              </p:ext>
            </p:extLst>
          </p:nvPr>
        </p:nvGraphicFramePr>
        <p:xfrm>
          <a:off x="5660161" y="2526891"/>
          <a:ext cx="2438400" cy="1828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63117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extLst>
              <p:ext uri="{D42A27DB-BD31-4B8C-83A1-F6EECF244321}">
                <p14:modId xmlns:p14="http://schemas.microsoft.com/office/powerpoint/2010/main" val="2371027944"/>
              </p:ext>
            </p:extLst>
          </p:nvPr>
        </p:nvGraphicFramePr>
        <p:xfrm>
          <a:off x="457200" y="2362198"/>
          <a:ext cx="8229600" cy="3276602"/>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572407468"/>
                    </a:ext>
                  </a:extLst>
                </a:gridCol>
                <a:gridCol w="2057400">
                  <a:extLst>
                    <a:ext uri="{9D8B030D-6E8A-4147-A177-3AD203B41FA5}">
                      <a16:colId xmlns:a16="http://schemas.microsoft.com/office/drawing/2014/main" val="420537307"/>
                    </a:ext>
                  </a:extLst>
                </a:gridCol>
                <a:gridCol w="2057400">
                  <a:extLst>
                    <a:ext uri="{9D8B030D-6E8A-4147-A177-3AD203B41FA5}">
                      <a16:colId xmlns:a16="http://schemas.microsoft.com/office/drawing/2014/main" val="1290672846"/>
                    </a:ext>
                  </a:extLst>
                </a:gridCol>
                <a:gridCol w="2057400">
                  <a:extLst>
                    <a:ext uri="{9D8B030D-6E8A-4147-A177-3AD203B41FA5}">
                      <a16:colId xmlns:a16="http://schemas.microsoft.com/office/drawing/2014/main" val="2587312917"/>
                    </a:ext>
                  </a:extLst>
                </a:gridCol>
              </a:tblGrid>
              <a:tr h="1026006">
                <a:tc>
                  <a:txBody>
                    <a:bodyPr/>
                    <a:lstStyle/>
                    <a:p>
                      <a:r>
                        <a:rPr lang="en-US" sz="2800" dirty="0">
                          <a:latin typeface="+mj-lt"/>
                        </a:rPr>
                        <a:t>Unit Size</a:t>
                      </a:r>
                    </a:p>
                  </a:txBody>
                  <a:tcPr/>
                </a:tc>
                <a:tc>
                  <a:txBody>
                    <a:bodyPr/>
                    <a:lstStyle/>
                    <a:p>
                      <a:r>
                        <a:rPr lang="en-US" sz="2800" dirty="0">
                          <a:latin typeface="+mj-lt"/>
                        </a:rPr>
                        <a:t>Non-Smoking</a:t>
                      </a:r>
                    </a:p>
                  </a:txBody>
                  <a:tcPr/>
                </a:tc>
                <a:tc>
                  <a:txBody>
                    <a:bodyPr/>
                    <a:lstStyle/>
                    <a:p>
                      <a:r>
                        <a:rPr lang="en-US" sz="2800" dirty="0">
                          <a:latin typeface="+mj-lt"/>
                        </a:rPr>
                        <a:t>Smoking</a:t>
                      </a:r>
                    </a:p>
                  </a:txBody>
                  <a:tcPr/>
                </a:tc>
                <a:tc>
                  <a:txBody>
                    <a:bodyPr/>
                    <a:lstStyle/>
                    <a:p>
                      <a:r>
                        <a:rPr lang="en-US" sz="2800" dirty="0">
                          <a:latin typeface="+mj-lt"/>
                        </a:rPr>
                        <a:t>Percent Difference</a:t>
                      </a:r>
                    </a:p>
                  </a:txBody>
                  <a:tcPr/>
                </a:tc>
                <a:extLst>
                  <a:ext uri="{0D108BD9-81ED-4DB2-BD59-A6C34878D82A}">
                    <a16:rowId xmlns:a16="http://schemas.microsoft.com/office/drawing/2014/main" val="2511075950"/>
                  </a:ext>
                </a:extLst>
              </a:tr>
              <a:tr h="562649">
                <a:tc>
                  <a:txBody>
                    <a:bodyPr/>
                    <a:lstStyle/>
                    <a:p>
                      <a:r>
                        <a:rPr lang="en-US" sz="2800" dirty="0">
                          <a:latin typeface="+mj-lt"/>
                        </a:rPr>
                        <a:t>1 Bedroom</a:t>
                      </a:r>
                    </a:p>
                  </a:txBody>
                  <a:tcPr/>
                </a:tc>
                <a:tc>
                  <a:txBody>
                    <a:bodyPr/>
                    <a:lstStyle/>
                    <a:p>
                      <a:r>
                        <a:rPr lang="en-US" sz="2800" dirty="0">
                          <a:latin typeface="+mj-lt"/>
                        </a:rPr>
                        <a:t>$839.50</a:t>
                      </a:r>
                    </a:p>
                  </a:txBody>
                  <a:tcPr/>
                </a:tc>
                <a:tc>
                  <a:txBody>
                    <a:bodyPr/>
                    <a:lstStyle/>
                    <a:p>
                      <a:r>
                        <a:rPr lang="en-US" sz="2800" dirty="0">
                          <a:latin typeface="+mj-lt"/>
                        </a:rPr>
                        <a:t>$1,594.83</a:t>
                      </a:r>
                    </a:p>
                  </a:txBody>
                  <a:tcPr/>
                </a:tc>
                <a:tc>
                  <a:txBody>
                    <a:bodyPr/>
                    <a:lstStyle/>
                    <a:p>
                      <a:r>
                        <a:rPr lang="en-US" sz="2800" dirty="0">
                          <a:latin typeface="+mj-lt"/>
                        </a:rPr>
                        <a:t>62%</a:t>
                      </a:r>
                    </a:p>
                  </a:txBody>
                  <a:tcPr/>
                </a:tc>
                <a:extLst>
                  <a:ext uri="{0D108BD9-81ED-4DB2-BD59-A6C34878D82A}">
                    <a16:rowId xmlns:a16="http://schemas.microsoft.com/office/drawing/2014/main" val="1435663059"/>
                  </a:ext>
                </a:extLst>
              </a:tr>
              <a:tr h="562649">
                <a:tc>
                  <a:txBody>
                    <a:bodyPr/>
                    <a:lstStyle/>
                    <a:p>
                      <a:r>
                        <a:rPr lang="en-US" sz="2800" dirty="0">
                          <a:latin typeface="+mj-lt"/>
                        </a:rPr>
                        <a:t>2 Bedroom</a:t>
                      </a:r>
                    </a:p>
                  </a:txBody>
                  <a:tcPr/>
                </a:tc>
                <a:tc>
                  <a:txBody>
                    <a:bodyPr/>
                    <a:lstStyle/>
                    <a:p>
                      <a:r>
                        <a:rPr lang="en-US" sz="2800" dirty="0">
                          <a:latin typeface="+mj-lt"/>
                        </a:rPr>
                        <a:t>$1,232.11</a:t>
                      </a:r>
                    </a:p>
                  </a:txBody>
                  <a:tcPr/>
                </a:tc>
                <a:tc>
                  <a:txBody>
                    <a:bodyPr/>
                    <a:lstStyle/>
                    <a:p>
                      <a:r>
                        <a:rPr lang="en-US" sz="2800" dirty="0">
                          <a:latin typeface="+mj-lt"/>
                        </a:rPr>
                        <a:t>$1,874.57</a:t>
                      </a:r>
                    </a:p>
                  </a:txBody>
                  <a:tcPr/>
                </a:tc>
                <a:tc>
                  <a:txBody>
                    <a:bodyPr/>
                    <a:lstStyle/>
                    <a:p>
                      <a:r>
                        <a:rPr lang="en-US" sz="2800" dirty="0">
                          <a:latin typeface="+mj-lt"/>
                        </a:rPr>
                        <a:t>41%</a:t>
                      </a:r>
                    </a:p>
                  </a:txBody>
                  <a:tcPr/>
                </a:tc>
                <a:extLst>
                  <a:ext uri="{0D108BD9-81ED-4DB2-BD59-A6C34878D82A}">
                    <a16:rowId xmlns:a16="http://schemas.microsoft.com/office/drawing/2014/main" val="3660959506"/>
                  </a:ext>
                </a:extLst>
              </a:tr>
              <a:tr h="562649">
                <a:tc>
                  <a:txBody>
                    <a:bodyPr/>
                    <a:lstStyle/>
                    <a:p>
                      <a:r>
                        <a:rPr lang="en-US" sz="2800" dirty="0">
                          <a:latin typeface="+mj-lt"/>
                        </a:rPr>
                        <a:t>3 Bedroom</a:t>
                      </a:r>
                    </a:p>
                  </a:txBody>
                  <a:tcPr/>
                </a:tc>
                <a:tc>
                  <a:txBody>
                    <a:bodyPr/>
                    <a:lstStyle/>
                    <a:p>
                      <a:r>
                        <a:rPr lang="en-US" sz="2800" dirty="0">
                          <a:latin typeface="+mj-lt"/>
                        </a:rPr>
                        <a:t>$1,355.16</a:t>
                      </a:r>
                    </a:p>
                  </a:txBody>
                  <a:tcPr/>
                </a:tc>
                <a:tc>
                  <a:txBody>
                    <a:bodyPr/>
                    <a:lstStyle/>
                    <a:p>
                      <a:r>
                        <a:rPr lang="en-US" sz="2800" dirty="0">
                          <a:latin typeface="+mj-lt"/>
                        </a:rPr>
                        <a:t>$2,147.79</a:t>
                      </a:r>
                    </a:p>
                  </a:txBody>
                  <a:tcPr/>
                </a:tc>
                <a:tc>
                  <a:txBody>
                    <a:bodyPr/>
                    <a:lstStyle/>
                    <a:p>
                      <a:r>
                        <a:rPr lang="en-US" sz="2800" dirty="0">
                          <a:latin typeface="+mj-lt"/>
                        </a:rPr>
                        <a:t>45%</a:t>
                      </a:r>
                    </a:p>
                  </a:txBody>
                  <a:tcPr/>
                </a:tc>
                <a:extLst>
                  <a:ext uri="{0D108BD9-81ED-4DB2-BD59-A6C34878D82A}">
                    <a16:rowId xmlns:a16="http://schemas.microsoft.com/office/drawing/2014/main" val="3233308591"/>
                  </a:ext>
                </a:extLst>
              </a:tr>
              <a:tr h="562649">
                <a:tc>
                  <a:txBody>
                    <a:bodyPr/>
                    <a:lstStyle/>
                    <a:p>
                      <a:r>
                        <a:rPr lang="en-US" sz="2800" dirty="0">
                          <a:latin typeface="+mj-lt"/>
                        </a:rPr>
                        <a:t>4 Bedroom</a:t>
                      </a:r>
                    </a:p>
                  </a:txBody>
                  <a:tcPr/>
                </a:tc>
                <a:tc>
                  <a:txBody>
                    <a:bodyPr/>
                    <a:lstStyle/>
                    <a:p>
                      <a:r>
                        <a:rPr lang="en-US" sz="2800" dirty="0">
                          <a:latin typeface="+mj-lt"/>
                        </a:rPr>
                        <a:t>$1,644.85</a:t>
                      </a:r>
                    </a:p>
                  </a:txBody>
                  <a:tcPr/>
                </a:tc>
                <a:tc>
                  <a:txBody>
                    <a:bodyPr/>
                    <a:lstStyle/>
                    <a:p>
                      <a:r>
                        <a:rPr lang="en-US" sz="2800" dirty="0">
                          <a:latin typeface="+mj-lt"/>
                        </a:rPr>
                        <a:t>$2,844.28</a:t>
                      </a:r>
                    </a:p>
                  </a:txBody>
                  <a:tcPr/>
                </a:tc>
                <a:tc>
                  <a:txBody>
                    <a:bodyPr/>
                    <a:lstStyle/>
                    <a:p>
                      <a:r>
                        <a:rPr lang="en-US" sz="2800" dirty="0">
                          <a:latin typeface="+mj-lt"/>
                        </a:rPr>
                        <a:t>53%</a:t>
                      </a:r>
                    </a:p>
                  </a:txBody>
                  <a:tcPr/>
                </a:tc>
                <a:extLst>
                  <a:ext uri="{0D108BD9-81ED-4DB2-BD59-A6C34878D82A}">
                    <a16:rowId xmlns:a16="http://schemas.microsoft.com/office/drawing/2014/main" val="126276782"/>
                  </a:ext>
                </a:extLst>
              </a:tr>
            </a:tbl>
          </a:graphicData>
        </a:graphic>
      </p:graphicFrame>
      <p:sp>
        <p:nvSpPr>
          <p:cNvPr id="3" name="Title 2"/>
          <p:cNvSpPr>
            <a:spLocks noGrp="1"/>
          </p:cNvSpPr>
          <p:nvPr>
            <p:ph type="title"/>
          </p:nvPr>
        </p:nvSpPr>
        <p:spPr>
          <a:xfrm>
            <a:off x="457200" y="1143000"/>
            <a:ext cx="8229600" cy="838200"/>
          </a:xfrm>
        </p:spPr>
        <p:txBody>
          <a:bodyPr/>
          <a:lstStyle/>
          <a:p>
            <a:r>
              <a:rPr lang="en-US" dirty="0"/>
              <a:t>Total Turnover Cost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886346"/>
            <a:ext cx="2286000" cy="1323454"/>
          </a:xfrm>
          <a:prstGeom prst="rect">
            <a:avLst/>
          </a:prstGeom>
        </p:spPr>
      </p:pic>
    </p:spTree>
    <p:extLst>
      <p:ext uri="{BB962C8B-B14F-4D97-AF65-F5344CB8AC3E}">
        <p14:creationId xmlns:p14="http://schemas.microsoft.com/office/powerpoint/2010/main" val="3969812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Placeholder 1"/>
          <p:cNvSpPr>
            <a:spLocks noGrp="1"/>
          </p:cNvSpPr>
          <p:nvPr>
            <p:ph type="tbl" idx="1"/>
          </p:nvPr>
        </p:nvSpPr>
        <p:spPr/>
      </p:sp>
      <p:sp>
        <p:nvSpPr>
          <p:cNvPr id="3" name="Title 2"/>
          <p:cNvSpPr>
            <a:spLocks noGrp="1"/>
          </p:cNvSpPr>
          <p:nvPr>
            <p:ph type="title"/>
          </p:nvPr>
        </p:nvSpPr>
        <p:spPr/>
        <p:txBody>
          <a:bodyPr/>
          <a:lstStyle/>
          <a:p>
            <a:r>
              <a:rPr lang="en-US" dirty="0"/>
              <a:t>Policy Suggestions</a:t>
            </a:r>
          </a:p>
        </p:txBody>
      </p:sp>
    </p:spTree>
    <p:extLst>
      <p:ext uri="{BB962C8B-B14F-4D97-AF65-F5344CB8AC3E}">
        <p14:creationId xmlns:p14="http://schemas.microsoft.com/office/powerpoint/2010/main" val="1134907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solidFill>
            <a:schemeClr val="accent1">
              <a:lumMod val="20000"/>
              <a:lumOff val="80000"/>
            </a:schemeClr>
          </a:solidFill>
        </p:spPr>
        <p:txBody>
          <a:bodyPr/>
          <a:lstStyle/>
          <a:p>
            <a:pPr marL="0" indent="0">
              <a:buNone/>
            </a:pPr>
            <a:r>
              <a:rPr lang="en-US" u="sng" dirty="0"/>
              <a:t>Policy Requirements</a:t>
            </a:r>
          </a:p>
          <a:p>
            <a:r>
              <a:rPr lang="en-US" dirty="0"/>
              <a:t>All public housing units</a:t>
            </a:r>
          </a:p>
          <a:p>
            <a:r>
              <a:rPr lang="en-US" dirty="0"/>
              <a:t>All interior spaces</a:t>
            </a:r>
          </a:p>
          <a:p>
            <a:r>
              <a:rPr lang="en-US" dirty="0"/>
              <a:t>Outdoors within 25 ft of dwelling units and administrative buildings</a:t>
            </a:r>
          </a:p>
        </p:txBody>
      </p:sp>
      <p:sp>
        <p:nvSpPr>
          <p:cNvPr id="3" name="Content Placeholder 2"/>
          <p:cNvSpPr>
            <a:spLocks noGrp="1"/>
          </p:cNvSpPr>
          <p:nvPr>
            <p:ph sz="half" idx="2"/>
          </p:nvPr>
        </p:nvSpPr>
        <p:spPr>
          <a:solidFill>
            <a:schemeClr val="accent3">
              <a:lumMod val="40000"/>
              <a:lumOff val="60000"/>
            </a:schemeClr>
          </a:solidFill>
        </p:spPr>
        <p:txBody>
          <a:bodyPr>
            <a:normAutofit lnSpcReduction="10000"/>
          </a:bodyPr>
          <a:lstStyle/>
          <a:p>
            <a:pPr marL="0" indent="0">
              <a:buNone/>
            </a:pPr>
            <a:r>
              <a:rPr lang="en-US" u="sng" dirty="0"/>
              <a:t>Enhancements</a:t>
            </a:r>
          </a:p>
          <a:p>
            <a:r>
              <a:rPr lang="en-US" dirty="0"/>
              <a:t>Areas outside of the 25 ft requirement, such as playgrounds, sidewalks, etc.</a:t>
            </a:r>
          </a:p>
          <a:p>
            <a:r>
              <a:rPr lang="en-US" dirty="0"/>
              <a:t>Designate all exterior grounds smoke free, except designated smoking areas</a:t>
            </a:r>
          </a:p>
          <a:p>
            <a:r>
              <a:rPr lang="en-US" dirty="0"/>
              <a:t>Designate all exterior grounds smoke free</a:t>
            </a:r>
          </a:p>
        </p:txBody>
      </p:sp>
      <p:sp>
        <p:nvSpPr>
          <p:cNvPr id="4" name="Title 3"/>
          <p:cNvSpPr>
            <a:spLocks noGrp="1"/>
          </p:cNvSpPr>
          <p:nvPr>
            <p:ph type="title"/>
          </p:nvPr>
        </p:nvSpPr>
        <p:spPr/>
        <p:txBody>
          <a:bodyPr/>
          <a:lstStyle/>
          <a:p>
            <a:r>
              <a:rPr lang="en-US" dirty="0"/>
              <a:t>Determine the Scope of the Policy</a:t>
            </a:r>
          </a:p>
        </p:txBody>
      </p:sp>
    </p:spTree>
    <p:extLst>
      <p:ext uri="{BB962C8B-B14F-4D97-AF65-F5344CB8AC3E}">
        <p14:creationId xmlns:p14="http://schemas.microsoft.com/office/powerpoint/2010/main" val="1122186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85800" y="1066800"/>
            <a:ext cx="4495800" cy="3007904"/>
          </a:xfrm>
          <a:prstGeom prst="rect">
            <a:avLst/>
          </a:prstGeom>
        </p:spPr>
      </p:pic>
      <p:pic>
        <p:nvPicPr>
          <p:cNvPr id="2" name="Picture 1"/>
          <p:cNvPicPr>
            <a:picLocks noChangeAspect="1"/>
          </p:cNvPicPr>
          <p:nvPr/>
        </p:nvPicPr>
        <p:blipFill>
          <a:blip r:embed="rId4"/>
          <a:stretch>
            <a:fillRect/>
          </a:stretch>
        </p:blipFill>
        <p:spPr>
          <a:xfrm>
            <a:off x="5410200" y="1422138"/>
            <a:ext cx="3395780" cy="4521871"/>
          </a:xfrm>
          <a:prstGeom prst="rect">
            <a:avLst/>
          </a:prstGeom>
        </p:spPr>
      </p:pic>
    </p:spTree>
    <p:extLst>
      <p:ext uri="{BB962C8B-B14F-4D97-AF65-F5344CB8AC3E}">
        <p14:creationId xmlns:p14="http://schemas.microsoft.com/office/powerpoint/2010/main" val="2875649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1200" y="762000"/>
            <a:ext cx="4267200" cy="5983525"/>
          </a:xfrm>
          <a:prstGeom prst="rect">
            <a:avLst/>
          </a:prstGeom>
        </p:spPr>
      </p:pic>
    </p:spTree>
    <p:extLst>
      <p:ext uri="{BB962C8B-B14F-4D97-AF65-F5344CB8AC3E}">
        <p14:creationId xmlns:p14="http://schemas.microsoft.com/office/powerpoint/2010/main" val="229479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Rationale for smoke-free policy</a:t>
            </a:r>
          </a:p>
          <a:p>
            <a:r>
              <a:rPr lang="en-US" dirty="0"/>
              <a:t>Policy options</a:t>
            </a:r>
          </a:p>
          <a:p>
            <a:r>
              <a:rPr lang="en-US" dirty="0"/>
              <a:t>Enforcing smoke-free policies (Kentucky Center for Smoke Free Policy)</a:t>
            </a:r>
          </a:p>
          <a:p>
            <a:r>
              <a:rPr lang="en-US" dirty="0"/>
              <a:t>Resources available (American Lung Association)</a:t>
            </a:r>
          </a:p>
          <a:p>
            <a:r>
              <a:rPr lang="en-US" dirty="0"/>
              <a:t>PHA Panel </a:t>
            </a:r>
          </a:p>
        </p:txBody>
      </p:sp>
    </p:spTree>
    <p:extLst>
      <p:ext uri="{BB962C8B-B14F-4D97-AF65-F5344CB8AC3E}">
        <p14:creationId xmlns:p14="http://schemas.microsoft.com/office/powerpoint/2010/main" val="308053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84508" y="846125"/>
            <a:ext cx="3774983" cy="5783275"/>
          </a:xfrm>
          <a:prstGeom prst="rect">
            <a:avLst/>
          </a:prstGeom>
        </p:spPr>
      </p:pic>
    </p:spTree>
    <p:extLst>
      <p:ext uri="{BB962C8B-B14F-4D97-AF65-F5344CB8AC3E}">
        <p14:creationId xmlns:p14="http://schemas.microsoft.com/office/powerpoint/2010/main" val="1808574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the HUD mandate </a:t>
            </a:r>
            <a:r>
              <a:rPr lang="en-US" u="sng" dirty="0"/>
              <a:t>not</a:t>
            </a:r>
            <a:r>
              <a:rPr lang="en-US" dirty="0"/>
              <a:t> include?</a:t>
            </a:r>
          </a:p>
        </p:txBody>
      </p:sp>
      <p:sp>
        <p:nvSpPr>
          <p:cNvPr id="3" name="Content Placeholder 2"/>
          <p:cNvSpPr>
            <a:spLocks noGrp="1"/>
          </p:cNvSpPr>
          <p:nvPr>
            <p:ph idx="1"/>
          </p:nvPr>
        </p:nvSpPr>
        <p:spPr>
          <a:xfrm>
            <a:off x="457200" y="2057400"/>
            <a:ext cx="8229600" cy="4267200"/>
          </a:xfrm>
        </p:spPr>
        <p:txBody>
          <a:bodyPr/>
          <a:lstStyle/>
          <a:p>
            <a:r>
              <a:rPr lang="en-US" dirty="0"/>
              <a:t>A requirement that residents (or staff!) quit smoking</a:t>
            </a:r>
          </a:p>
          <a:p>
            <a:r>
              <a:rPr lang="en-US" dirty="0"/>
              <a:t>A requirement that properties prohibit electronic cigarette use</a:t>
            </a:r>
          </a:p>
        </p:txBody>
      </p:sp>
    </p:spTree>
    <p:extLst>
      <p:ext uri="{BB962C8B-B14F-4D97-AF65-F5344CB8AC3E}">
        <p14:creationId xmlns:p14="http://schemas.microsoft.com/office/powerpoint/2010/main" val="1137556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85800" y="943561"/>
            <a:ext cx="7543799" cy="5860097"/>
          </a:xfrm>
        </p:spPr>
      </p:pic>
      <p:pic>
        <p:nvPicPr>
          <p:cNvPr id="4" name="Picture 3"/>
          <p:cNvPicPr>
            <a:picLocks noChangeAspect="1"/>
          </p:cNvPicPr>
          <p:nvPr/>
        </p:nvPicPr>
        <p:blipFill>
          <a:blip r:embed="rId4"/>
          <a:stretch>
            <a:fillRect/>
          </a:stretch>
        </p:blipFill>
        <p:spPr>
          <a:xfrm>
            <a:off x="4011" y="-533400"/>
            <a:ext cx="9144000" cy="7653131"/>
          </a:xfrm>
          <a:prstGeom prst="rect">
            <a:avLst/>
          </a:prstGeom>
        </p:spPr>
      </p:pic>
    </p:spTree>
    <p:extLst>
      <p:ext uri="{BB962C8B-B14F-4D97-AF65-F5344CB8AC3E}">
        <p14:creationId xmlns:p14="http://schemas.microsoft.com/office/powerpoint/2010/main" val="320003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600" y="-1266245"/>
            <a:ext cx="10820400" cy="8124246"/>
          </a:xfrm>
          <a:prstGeom prst="rect">
            <a:avLst/>
          </a:prstGeom>
        </p:spPr>
      </p:pic>
      <p:sp>
        <p:nvSpPr>
          <p:cNvPr id="7" name="Content Placeholder 6"/>
          <p:cNvSpPr>
            <a:spLocks noGrp="1"/>
          </p:cNvSpPr>
          <p:nvPr>
            <p:ph idx="1"/>
          </p:nvPr>
        </p:nvSpPr>
        <p:spPr/>
        <p:txBody>
          <a:bodyPr/>
          <a:lstStyle/>
          <a:p>
            <a:endParaRPr lang="en-US" dirty="0"/>
          </a:p>
        </p:txBody>
      </p:sp>
      <p:sp>
        <p:nvSpPr>
          <p:cNvPr id="8" name="TextBox 7"/>
          <p:cNvSpPr txBox="1"/>
          <p:nvPr/>
        </p:nvSpPr>
        <p:spPr>
          <a:xfrm>
            <a:off x="1066800" y="2895600"/>
            <a:ext cx="533400" cy="830997"/>
          </a:xfrm>
          <a:prstGeom prst="rect">
            <a:avLst/>
          </a:prstGeom>
          <a:noFill/>
        </p:spPr>
        <p:txBody>
          <a:bodyPr wrap="square" rtlCol="0">
            <a:spAutoFit/>
          </a:bodyPr>
          <a:lstStyle/>
          <a:p>
            <a:r>
              <a:rPr lang="en-US" sz="4800" b="1" dirty="0">
                <a:latin typeface="+mj-lt"/>
              </a:rPr>
              <a:t>L</a:t>
            </a:r>
          </a:p>
        </p:txBody>
      </p:sp>
      <p:sp>
        <p:nvSpPr>
          <p:cNvPr id="10" name="TextBox 9"/>
          <p:cNvSpPr txBox="1"/>
          <p:nvPr/>
        </p:nvSpPr>
        <p:spPr>
          <a:xfrm>
            <a:off x="5867400" y="2895600"/>
            <a:ext cx="533400" cy="830997"/>
          </a:xfrm>
          <a:prstGeom prst="rect">
            <a:avLst/>
          </a:prstGeom>
          <a:noFill/>
        </p:spPr>
        <p:txBody>
          <a:bodyPr wrap="square" rtlCol="0">
            <a:spAutoFit/>
          </a:bodyPr>
          <a:lstStyle/>
          <a:p>
            <a:r>
              <a:rPr lang="en-US" sz="4800" b="1" dirty="0">
                <a:latin typeface="+mj-lt"/>
              </a:rPr>
              <a:t>O</a:t>
            </a:r>
          </a:p>
        </p:txBody>
      </p:sp>
      <p:sp>
        <p:nvSpPr>
          <p:cNvPr id="11" name="TextBox 10"/>
          <p:cNvSpPr txBox="1"/>
          <p:nvPr/>
        </p:nvSpPr>
        <p:spPr>
          <a:xfrm>
            <a:off x="5410200" y="2895600"/>
            <a:ext cx="533400" cy="830997"/>
          </a:xfrm>
          <a:prstGeom prst="rect">
            <a:avLst/>
          </a:prstGeom>
          <a:noFill/>
        </p:spPr>
        <p:txBody>
          <a:bodyPr wrap="square" rtlCol="0">
            <a:spAutoFit/>
          </a:bodyPr>
          <a:lstStyle/>
          <a:p>
            <a:r>
              <a:rPr lang="en-US" sz="4800" b="1" dirty="0">
                <a:latin typeface="+mj-lt"/>
              </a:rPr>
              <a:t>T</a:t>
            </a:r>
          </a:p>
        </p:txBody>
      </p:sp>
      <p:sp>
        <p:nvSpPr>
          <p:cNvPr id="12" name="TextBox 11"/>
          <p:cNvSpPr txBox="1"/>
          <p:nvPr/>
        </p:nvSpPr>
        <p:spPr>
          <a:xfrm>
            <a:off x="4495800" y="2895600"/>
            <a:ext cx="533400" cy="830997"/>
          </a:xfrm>
          <a:prstGeom prst="rect">
            <a:avLst/>
          </a:prstGeom>
          <a:noFill/>
        </p:spPr>
        <p:txBody>
          <a:bodyPr wrap="square" rtlCol="0">
            <a:spAutoFit/>
          </a:bodyPr>
          <a:lstStyle/>
          <a:p>
            <a:r>
              <a:rPr lang="en-US" sz="4800" b="1" dirty="0">
                <a:latin typeface="+mj-lt"/>
              </a:rPr>
              <a:t>N</a:t>
            </a:r>
          </a:p>
        </p:txBody>
      </p:sp>
      <p:sp>
        <p:nvSpPr>
          <p:cNvPr id="13" name="TextBox 12"/>
          <p:cNvSpPr txBox="1"/>
          <p:nvPr/>
        </p:nvSpPr>
        <p:spPr>
          <a:xfrm>
            <a:off x="3962400" y="2895600"/>
            <a:ext cx="533400" cy="830997"/>
          </a:xfrm>
          <a:prstGeom prst="rect">
            <a:avLst/>
          </a:prstGeom>
          <a:noFill/>
        </p:spPr>
        <p:txBody>
          <a:bodyPr wrap="square" rtlCol="0">
            <a:spAutoFit/>
          </a:bodyPr>
          <a:lstStyle/>
          <a:p>
            <a:r>
              <a:rPr lang="en-US" sz="4800" b="1" dirty="0">
                <a:latin typeface="+mj-lt"/>
              </a:rPr>
              <a:t>E</a:t>
            </a:r>
          </a:p>
        </p:txBody>
      </p:sp>
      <p:sp>
        <p:nvSpPr>
          <p:cNvPr id="14" name="TextBox 13"/>
          <p:cNvSpPr txBox="1"/>
          <p:nvPr/>
        </p:nvSpPr>
        <p:spPr>
          <a:xfrm>
            <a:off x="3307830" y="2895600"/>
            <a:ext cx="533400" cy="830997"/>
          </a:xfrm>
          <a:prstGeom prst="rect">
            <a:avLst/>
          </a:prstGeom>
          <a:noFill/>
        </p:spPr>
        <p:txBody>
          <a:bodyPr wrap="square" rtlCol="0">
            <a:spAutoFit/>
          </a:bodyPr>
          <a:lstStyle/>
          <a:p>
            <a:r>
              <a:rPr lang="en-US" sz="4800" b="1" dirty="0">
                <a:latin typeface="+mj-lt"/>
              </a:rPr>
              <a:t>T</a:t>
            </a:r>
          </a:p>
        </p:txBody>
      </p:sp>
      <p:sp>
        <p:nvSpPr>
          <p:cNvPr id="15" name="TextBox 14"/>
          <p:cNvSpPr txBox="1"/>
          <p:nvPr/>
        </p:nvSpPr>
        <p:spPr>
          <a:xfrm>
            <a:off x="2514600" y="2895600"/>
            <a:ext cx="533400" cy="830997"/>
          </a:xfrm>
          <a:prstGeom prst="rect">
            <a:avLst/>
          </a:prstGeom>
          <a:noFill/>
        </p:spPr>
        <p:txBody>
          <a:bodyPr wrap="square" rtlCol="0">
            <a:spAutoFit/>
          </a:bodyPr>
          <a:lstStyle/>
          <a:p>
            <a:r>
              <a:rPr lang="en-US" sz="4800" b="1" dirty="0">
                <a:latin typeface="+mj-lt"/>
              </a:rPr>
              <a:t>S</a:t>
            </a:r>
          </a:p>
        </p:txBody>
      </p:sp>
      <p:sp>
        <p:nvSpPr>
          <p:cNvPr id="16" name="TextBox 15"/>
          <p:cNvSpPr txBox="1"/>
          <p:nvPr/>
        </p:nvSpPr>
        <p:spPr>
          <a:xfrm>
            <a:off x="1828800" y="2895600"/>
            <a:ext cx="533400" cy="830997"/>
          </a:xfrm>
          <a:prstGeom prst="rect">
            <a:avLst/>
          </a:prstGeom>
          <a:noFill/>
        </p:spPr>
        <p:txBody>
          <a:bodyPr wrap="square" rtlCol="0">
            <a:spAutoFit/>
          </a:bodyPr>
          <a:lstStyle/>
          <a:p>
            <a:r>
              <a:rPr lang="en-US" sz="4800" b="1" dirty="0">
                <a:latin typeface="+mj-lt"/>
              </a:rPr>
              <a:t>I</a:t>
            </a:r>
          </a:p>
        </p:txBody>
      </p:sp>
      <p:sp>
        <p:nvSpPr>
          <p:cNvPr id="17" name="TextBox 16"/>
          <p:cNvSpPr txBox="1"/>
          <p:nvPr/>
        </p:nvSpPr>
        <p:spPr>
          <a:xfrm>
            <a:off x="7543800" y="2979003"/>
            <a:ext cx="533400" cy="830997"/>
          </a:xfrm>
          <a:prstGeom prst="rect">
            <a:avLst/>
          </a:prstGeom>
          <a:noFill/>
        </p:spPr>
        <p:txBody>
          <a:bodyPr wrap="square" rtlCol="0">
            <a:spAutoFit/>
          </a:bodyPr>
          <a:lstStyle/>
          <a:p>
            <a:r>
              <a:rPr lang="en-US" sz="4800" b="1" dirty="0">
                <a:latin typeface="+mj-lt"/>
              </a:rPr>
              <a:t>S</a:t>
            </a:r>
          </a:p>
        </p:txBody>
      </p:sp>
      <p:sp>
        <p:nvSpPr>
          <p:cNvPr id="18" name="TextBox 17"/>
          <p:cNvSpPr txBox="1"/>
          <p:nvPr/>
        </p:nvSpPr>
        <p:spPr>
          <a:xfrm>
            <a:off x="6781800" y="2979003"/>
            <a:ext cx="533400" cy="830997"/>
          </a:xfrm>
          <a:prstGeom prst="rect">
            <a:avLst/>
          </a:prstGeom>
          <a:noFill/>
        </p:spPr>
        <p:txBody>
          <a:bodyPr wrap="square" rtlCol="0">
            <a:spAutoFit/>
          </a:bodyPr>
          <a:lstStyle/>
          <a:p>
            <a:r>
              <a:rPr lang="en-US" sz="4800" b="1" dirty="0">
                <a:latin typeface="+mj-lt"/>
              </a:rPr>
              <a:t>U</a:t>
            </a:r>
          </a:p>
        </p:txBody>
      </p:sp>
    </p:spTree>
    <p:extLst>
      <p:ext uri="{BB962C8B-B14F-4D97-AF65-F5344CB8AC3E}">
        <p14:creationId xmlns:p14="http://schemas.microsoft.com/office/powerpoint/2010/main" val="3936263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33406" y="1600200"/>
            <a:ext cx="7077188" cy="4724400"/>
          </a:xfrm>
        </p:spPr>
      </p:pic>
    </p:spTree>
    <p:extLst>
      <p:ext uri="{BB962C8B-B14F-4D97-AF65-F5344CB8AC3E}">
        <p14:creationId xmlns:p14="http://schemas.microsoft.com/office/powerpoint/2010/main" val="3710465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Launch Your Policy </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a:t>Host a Kickoff Event</a:t>
            </a:r>
          </a:p>
          <a:p>
            <a:pPr>
              <a:buFont typeface="Wingdings" panose="05000000000000000000" pitchFamily="2" charset="2"/>
              <a:buChar char="Ø"/>
            </a:pPr>
            <a:r>
              <a:rPr lang="en-US" dirty="0"/>
              <a:t>Begin record keeping documenting violations.</a:t>
            </a:r>
          </a:p>
          <a:p>
            <a:pPr>
              <a:buFont typeface="Wingdings" panose="05000000000000000000" pitchFamily="2" charset="2"/>
              <a:buChar char="Ø"/>
            </a:pPr>
            <a:r>
              <a:rPr lang="en-US" dirty="0"/>
              <a:t>Maintain open lines of communication with residents and staff regarding the policy.</a:t>
            </a:r>
          </a:p>
          <a:p>
            <a:pPr>
              <a:buFont typeface="Wingdings" panose="05000000000000000000" pitchFamily="2" charset="2"/>
              <a:buChar char="Ø"/>
            </a:pPr>
            <a:r>
              <a:rPr lang="en-US" dirty="0"/>
              <a:t>Respond to all request for reasonable accommodation according to your protocol. </a:t>
            </a:r>
          </a:p>
          <a:p>
            <a:pPr>
              <a:buFont typeface="Wingdings" panose="05000000000000000000" pitchFamily="2" charset="2"/>
              <a:buChar char="Ø"/>
            </a:pPr>
            <a:r>
              <a:rPr lang="en-US" dirty="0"/>
              <a:t>Continue hosting cessation classes. </a:t>
            </a:r>
          </a:p>
          <a:p>
            <a:pPr>
              <a:buFont typeface="Wingdings" panose="05000000000000000000" pitchFamily="2" charset="2"/>
              <a:buChar char="Ø"/>
            </a:pPr>
            <a:r>
              <a:rPr lang="en-US" dirty="0"/>
              <a:t>Collect data to track the effectiveness of the smoke-free policy.</a:t>
            </a:r>
          </a:p>
        </p:txBody>
      </p:sp>
    </p:spTree>
    <p:extLst>
      <p:ext uri="{BB962C8B-B14F-4D97-AF65-F5344CB8AC3E}">
        <p14:creationId xmlns:p14="http://schemas.microsoft.com/office/powerpoint/2010/main" val="2748595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457200" y="1752600"/>
            <a:ext cx="8229600" cy="4572000"/>
          </a:xfrm>
        </p:spPr>
        <p:txBody>
          <a:bodyPr numCol="2">
            <a:normAutofit fontScale="70000" lnSpcReduction="20000"/>
          </a:bodyPr>
          <a:lstStyle/>
          <a:p>
            <a:pPr marL="0" indent="0">
              <a:buNone/>
            </a:pPr>
            <a:r>
              <a:rPr lang="en-US" b="1" dirty="0"/>
              <a:t>Elizabeth Anderson-Hoagland</a:t>
            </a:r>
          </a:p>
          <a:p>
            <a:pPr marL="344488" indent="0">
              <a:buNone/>
            </a:pPr>
            <a:r>
              <a:rPr lang="en-US" dirty="0"/>
              <a:t>Youth Policy Analyst</a:t>
            </a:r>
          </a:p>
          <a:p>
            <a:pPr marL="344488" indent="0">
              <a:buNone/>
            </a:pPr>
            <a:r>
              <a:rPr lang="en-US" dirty="0"/>
              <a:t>Tobacco Prevention and Cessation Program</a:t>
            </a:r>
          </a:p>
          <a:p>
            <a:pPr marL="344488" indent="0">
              <a:buNone/>
            </a:pPr>
            <a:r>
              <a:rPr lang="en-US" dirty="0"/>
              <a:t>Kentucky Department for Public Health</a:t>
            </a:r>
          </a:p>
          <a:p>
            <a:pPr marL="344488" indent="0">
              <a:buNone/>
            </a:pPr>
            <a:r>
              <a:rPr lang="en-US" dirty="0"/>
              <a:t>275 E. Main St. HS1 E-E</a:t>
            </a:r>
          </a:p>
          <a:p>
            <a:pPr marL="344488" indent="0">
              <a:buNone/>
            </a:pPr>
            <a:r>
              <a:rPr lang="en-US" dirty="0"/>
              <a:t>Frankfort, KY 40621</a:t>
            </a:r>
          </a:p>
          <a:p>
            <a:pPr marL="344488" indent="0">
              <a:buNone/>
            </a:pPr>
            <a:r>
              <a:rPr lang="en-US" dirty="0"/>
              <a:t>(502) 564-9358 ext. 4018</a:t>
            </a:r>
          </a:p>
          <a:p>
            <a:pPr marL="344488" indent="0">
              <a:buNone/>
            </a:pPr>
            <a:r>
              <a:rPr lang="en-US" dirty="0">
                <a:hlinkClick r:id="rId2"/>
              </a:rPr>
              <a:t>ElizabethA.Hoagland@ky.gov</a:t>
            </a:r>
            <a:endParaRPr lang="en-US" dirty="0"/>
          </a:p>
          <a:p>
            <a:pPr marL="344488" indent="0">
              <a:buNone/>
            </a:pPr>
            <a:r>
              <a:rPr lang="en-US" dirty="0">
                <a:hlinkClick r:id="rId3"/>
              </a:rPr>
              <a:t>www.tobaccofreeschoolsky.org</a:t>
            </a:r>
            <a:r>
              <a:rPr lang="en-US" dirty="0"/>
              <a:t> </a:t>
            </a:r>
          </a:p>
          <a:p>
            <a:pPr marL="0" indent="0">
              <a:buClr>
                <a:srgbClr val="0B5394"/>
              </a:buClr>
              <a:buNone/>
            </a:pPr>
            <a:endParaRPr lang="en-US" b="1" dirty="0">
              <a:solidFill>
                <a:prstClr val="black"/>
              </a:solidFill>
            </a:endParaRPr>
          </a:p>
          <a:p>
            <a:pPr marL="0" indent="0">
              <a:buClr>
                <a:srgbClr val="0B5394"/>
              </a:buClr>
              <a:buNone/>
            </a:pPr>
            <a:endParaRPr lang="en-US" b="1" dirty="0">
              <a:solidFill>
                <a:prstClr val="black"/>
              </a:solidFill>
            </a:endParaRPr>
          </a:p>
          <a:p>
            <a:pPr marL="0" indent="0">
              <a:buClr>
                <a:srgbClr val="0B5394"/>
              </a:buClr>
              <a:buNone/>
            </a:pPr>
            <a:r>
              <a:rPr lang="en-US" b="1" dirty="0">
                <a:solidFill>
                  <a:prstClr val="black"/>
                </a:solidFill>
              </a:rPr>
              <a:t>Terri Taylor</a:t>
            </a:r>
          </a:p>
          <a:p>
            <a:pPr marL="0" indent="0">
              <a:buClr>
                <a:srgbClr val="0B5394"/>
              </a:buClr>
              <a:buNone/>
            </a:pPr>
            <a:r>
              <a:rPr lang="en-US" dirty="0">
                <a:solidFill>
                  <a:prstClr val="black"/>
                </a:solidFill>
              </a:rPr>
              <a:t>Second Hand Smoke Policy Analyst </a:t>
            </a:r>
          </a:p>
          <a:p>
            <a:pPr marL="0" indent="0">
              <a:buClr>
                <a:srgbClr val="0B5394"/>
              </a:buClr>
              <a:buNone/>
            </a:pPr>
            <a:r>
              <a:rPr lang="en-US" dirty="0">
                <a:solidFill>
                  <a:prstClr val="black"/>
                </a:solidFill>
              </a:rPr>
              <a:t>Tobacco Prevention and Cessation Program</a:t>
            </a:r>
          </a:p>
          <a:p>
            <a:pPr marL="0" indent="0">
              <a:buClr>
                <a:srgbClr val="0B5394"/>
              </a:buClr>
              <a:buNone/>
            </a:pPr>
            <a:r>
              <a:rPr lang="en-US" dirty="0">
                <a:solidFill>
                  <a:prstClr val="black"/>
                </a:solidFill>
              </a:rPr>
              <a:t>Kentucky Department for Public Health</a:t>
            </a:r>
          </a:p>
          <a:p>
            <a:pPr marL="0" indent="0">
              <a:buClr>
                <a:srgbClr val="0B5394"/>
              </a:buClr>
              <a:buNone/>
            </a:pPr>
            <a:r>
              <a:rPr lang="en-US" dirty="0">
                <a:solidFill>
                  <a:prstClr val="black"/>
                </a:solidFill>
              </a:rPr>
              <a:t>275 E. Main St. HS1 E-E</a:t>
            </a:r>
          </a:p>
          <a:p>
            <a:pPr marL="258366" indent="0">
              <a:buClr>
                <a:srgbClr val="0B5394"/>
              </a:buClr>
              <a:buNone/>
            </a:pPr>
            <a:r>
              <a:rPr lang="en-US" dirty="0">
                <a:solidFill>
                  <a:prstClr val="black"/>
                </a:solidFill>
              </a:rPr>
              <a:t>Frankfort, KY 40621</a:t>
            </a:r>
          </a:p>
          <a:p>
            <a:pPr marL="258366" indent="0">
              <a:buClr>
                <a:srgbClr val="0B5394"/>
              </a:buClr>
              <a:buNone/>
            </a:pPr>
            <a:r>
              <a:rPr lang="en-US" dirty="0">
                <a:solidFill>
                  <a:prstClr val="black"/>
                </a:solidFill>
              </a:rPr>
              <a:t>(502) 564-9358 ext. 4023</a:t>
            </a:r>
          </a:p>
          <a:p>
            <a:pPr marL="258366" indent="0">
              <a:buClr>
                <a:srgbClr val="0B5394"/>
              </a:buClr>
              <a:buNone/>
            </a:pPr>
            <a:r>
              <a:rPr lang="en-US" dirty="0">
                <a:solidFill>
                  <a:prstClr val="black"/>
                </a:solidFill>
                <a:hlinkClick r:id="rId4"/>
              </a:rPr>
              <a:t>Terri.Taylor@ky.gov</a:t>
            </a:r>
            <a:endParaRPr lang="en-US" dirty="0">
              <a:solidFill>
                <a:prstClr val="black"/>
              </a:solidFill>
            </a:endParaRPr>
          </a:p>
          <a:p>
            <a:pPr marL="258366" indent="0">
              <a:buClr>
                <a:srgbClr val="0B5394"/>
              </a:buClr>
              <a:buNone/>
            </a:pPr>
            <a:r>
              <a:rPr lang="en-US" dirty="0">
                <a:solidFill>
                  <a:prstClr val="black"/>
                </a:solidFill>
                <a:hlinkClick r:id="rId5"/>
              </a:rPr>
              <a:t>www.chfs.ky.go/dphmch/hp/tobacco</a:t>
            </a:r>
            <a:endParaRPr lang="en-US" dirty="0">
              <a:solidFill>
                <a:prstClr val="black"/>
              </a:solidFill>
            </a:endParaRPr>
          </a:p>
          <a:p>
            <a:pPr marL="258366" indent="0">
              <a:buClr>
                <a:srgbClr val="0B5394"/>
              </a:buClr>
              <a:buNone/>
            </a:pPr>
            <a:endParaRPr lang="en-US" sz="2250" dirty="0">
              <a:solidFill>
                <a:prstClr val="black"/>
              </a:solidFill>
            </a:endParaRPr>
          </a:p>
        </p:txBody>
      </p:sp>
    </p:spTree>
    <p:extLst>
      <p:ext uri="{BB962C8B-B14F-4D97-AF65-F5344CB8AC3E}">
        <p14:creationId xmlns:p14="http://schemas.microsoft.com/office/powerpoint/2010/main" val="2084215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Smoke-free Policy Implementation</a:t>
            </a:r>
          </a:p>
        </p:txBody>
      </p:sp>
      <p:sp>
        <p:nvSpPr>
          <p:cNvPr id="3" name="Subtitle 2"/>
          <p:cNvSpPr>
            <a:spLocks noGrp="1"/>
          </p:cNvSpPr>
          <p:nvPr>
            <p:ph type="subTitle" idx="1"/>
          </p:nvPr>
        </p:nvSpPr>
        <p:spPr/>
        <p:txBody>
          <a:bodyPr/>
          <a:lstStyle/>
          <a:p>
            <a:r>
              <a:rPr lang="en-US" dirty="0"/>
              <a:t>Amanda Bucher</a:t>
            </a:r>
          </a:p>
          <a:p>
            <a:r>
              <a:rPr lang="en-US" dirty="0"/>
              <a:t>Kentucky Center for Smoke-free Policy</a:t>
            </a:r>
          </a:p>
        </p:txBody>
      </p:sp>
      <p:pic>
        <p:nvPicPr>
          <p:cNvPr id="4" name="Picture 2">
            <a:extLst>
              <a:ext uri="{FF2B5EF4-FFF2-40B4-BE49-F238E27FC236}">
                <a16:creationId xmlns:a16="http://schemas.microsoft.com/office/drawing/2014/main" id="{D537E89A-A74F-44AB-A61E-C9E5C16BF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914900"/>
            <a:ext cx="1366303" cy="1177031"/>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C43731D0-22DC-4E75-B847-5C83C5BD8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8491" y="4914900"/>
            <a:ext cx="2402245" cy="816763"/>
          </a:xfrm>
          <a:prstGeom prst="rect">
            <a:avLst/>
          </a:prstGeom>
        </p:spPr>
      </p:pic>
    </p:spTree>
    <p:extLst>
      <p:ext uri="{BB962C8B-B14F-4D97-AF65-F5344CB8AC3E}">
        <p14:creationId xmlns:p14="http://schemas.microsoft.com/office/powerpoint/2010/main" val="1175733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Policy</a:t>
            </a:r>
          </a:p>
        </p:txBody>
      </p:sp>
      <p:sp>
        <p:nvSpPr>
          <p:cNvPr id="3" name="Content Placeholder 2"/>
          <p:cNvSpPr>
            <a:spLocks noGrp="1"/>
          </p:cNvSpPr>
          <p:nvPr>
            <p:ph idx="1"/>
          </p:nvPr>
        </p:nvSpPr>
        <p:spPr>
          <a:xfrm>
            <a:off x="457200" y="2057400"/>
            <a:ext cx="8229600" cy="3878844"/>
          </a:xfrm>
        </p:spPr>
        <p:txBody>
          <a:bodyPr>
            <a:normAutofit fontScale="70000" lnSpcReduction="20000"/>
          </a:bodyPr>
          <a:lstStyle/>
          <a:p>
            <a:r>
              <a:rPr lang="en-US" dirty="0"/>
              <a:t>Purpose of Policy</a:t>
            </a:r>
          </a:p>
          <a:p>
            <a:pPr lvl="1"/>
            <a:r>
              <a:rPr lang="en-US" dirty="0"/>
              <a:t>Decrease exposure to secondhand smoke</a:t>
            </a:r>
          </a:p>
          <a:p>
            <a:pPr lvl="1"/>
            <a:r>
              <a:rPr lang="en-US" dirty="0"/>
              <a:t>Decrease maintenance, cleaning, and redecorating costs from smoking</a:t>
            </a:r>
          </a:p>
          <a:p>
            <a:pPr lvl="1"/>
            <a:r>
              <a:rPr lang="en-US" dirty="0"/>
              <a:t>Decrease risk of fire from smoking</a:t>
            </a:r>
          </a:p>
          <a:p>
            <a:r>
              <a:rPr lang="en-US" u="sng" dirty="0"/>
              <a:t>Define smoking</a:t>
            </a:r>
            <a:r>
              <a:rPr lang="en-US" dirty="0"/>
              <a:t>: include cigarettes, cigars, pipes, and </a:t>
            </a:r>
            <a:r>
              <a:rPr lang="en-US" dirty="0" err="1"/>
              <a:t>waterpipes</a:t>
            </a:r>
            <a:r>
              <a:rPr lang="en-US" dirty="0"/>
              <a:t> (hookah)</a:t>
            </a:r>
          </a:p>
          <a:p>
            <a:r>
              <a:rPr lang="en-US" u="sng" dirty="0"/>
              <a:t>Define boundaries</a:t>
            </a:r>
            <a:r>
              <a:rPr lang="en-US" dirty="0"/>
              <a:t>: inside all buildings, 25 feet from buildings, balconies, patios, and decks are included</a:t>
            </a:r>
          </a:p>
          <a:p>
            <a:r>
              <a:rPr lang="en-US" dirty="0"/>
              <a:t>Specify Violations</a:t>
            </a:r>
          </a:p>
          <a:p>
            <a:r>
              <a:rPr lang="en-US" dirty="0"/>
              <a:t>Implementation Date</a:t>
            </a:r>
          </a:p>
        </p:txBody>
      </p:sp>
    </p:spTree>
    <p:extLst>
      <p:ext uri="{BB962C8B-B14F-4D97-AF65-F5344CB8AC3E}">
        <p14:creationId xmlns:p14="http://schemas.microsoft.com/office/powerpoint/2010/main" val="1984092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672"/>
            <a:ext cx="8229600" cy="628650"/>
          </a:xfrm>
        </p:spPr>
        <p:txBody>
          <a:bodyPr>
            <a:normAutofit fontScale="90000"/>
          </a:bodyPr>
          <a:lstStyle/>
          <a:p>
            <a:r>
              <a:rPr lang="en-US" dirty="0"/>
              <a:t>Violations of Policy</a:t>
            </a:r>
          </a:p>
        </p:txBody>
      </p:sp>
      <p:sp>
        <p:nvSpPr>
          <p:cNvPr id="3" name="Content Placeholder 2"/>
          <p:cNvSpPr>
            <a:spLocks noGrp="1"/>
          </p:cNvSpPr>
          <p:nvPr>
            <p:ph idx="1"/>
          </p:nvPr>
        </p:nvSpPr>
        <p:spPr>
          <a:xfrm>
            <a:off x="457200" y="2264322"/>
            <a:ext cx="8229600" cy="3543300"/>
          </a:xfrm>
        </p:spPr>
        <p:txBody>
          <a:bodyPr>
            <a:normAutofit lnSpcReduction="10000"/>
          </a:bodyPr>
          <a:lstStyle/>
          <a:p>
            <a:r>
              <a:rPr lang="en-US" dirty="0"/>
              <a:t>Define what is evidence of and what constitutes a violation</a:t>
            </a:r>
          </a:p>
          <a:p>
            <a:pPr lvl="1"/>
            <a:r>
              <a:rPr lang="en-US" dirty="0"/>
              <a:t>Resident complaint</a:t>
            </a:r>
          </a:p>
          <a:p>
            <a:pPr lvl="1"/>
            <a:r>
              <a:rPr lang="en-US" dirty="0"/>
              <a:t>Staff observation</a:t>
            </a:r>
          </a:p>
          <a:p>
            <a:pPr lvl="1"/>
            <a:r>
              <a:rPr lang="en-US" dirty="0"/>
              <a:t>Presence of tobacco product and/or paraphernalia observed during unit maintenance</a:t>
            </a:r>
          </a:p>
          <a:p>
            <a:endParaRPr lang="en-US" dirty="0"/>
          </a:p>
        </p:txBody>
      </p:sp>
    </p:spTree>
    <p:extLst>
      <p:ext uri="{BB962C8B-B14F-4D97-AF65-F5344CB8AC3E}">
        <p14:creationId xmlns:p14="http://schemas.microsoft.com/office/powerpoint/2010/main" val="346869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664125" y="1981200"/>
            <a:ext cx="7815749" cy="4682134"/>
          </a:xfrm>
          <a:prstGeom prst="rect">
            <a:avLst/>
          </a:prstGeom>
        </p:spPr>
      </p:pic>
      <p:sp>
        <p:nvSpPr>
          <p:cNvPr id="13" name="TextBox 12"/>
          <p:cNvSpPr txBox="1"/>
          <p:nvPr/>
        </p:nvSpPr>
        <p:spPr>
          <a:xfrm>
            <a:off x="255831" y="3671164"/>
            <a:ext cx="1219200" cy="369332"/>
          </a:xfrm>
          <a:prstGeom prst="rect">
            <a:avLst/>
          </a:prstGeom>
          <a:noFill/>
        </p:spPr>
        <p:txBody>
          <a:bodyPr wrap="square" rtlCol="0">
            <a:spAutoFit/>
          </a:bodyPr>
          <a:lstStyle/>
          <a:p>
            <a:pPr algn="ctr"/>
            <a:r>
              <a:rPr lang="en-US" b="1" dirty="0">
                <a:solidFill>
                  <a:schemeClr val="bg1"/>
                </a:solidFill>
              </a:rPr>
              <a:t>1964</a:t>
            </a:r>
          </a:p>
        </p:txBody>
      </p:sp>
      <p:sp>
        <p:nvSpPr>
          <p:cNvPr id="18" name="Title 2"/>
          <p:cNvSpPr>
            <a:spLocks noGrp="1"/>
          </p:cNvSpPr>
          <p:nvPr>
            <p:ph type="title"/>
          </p:nvPr>
        </p:nvSpPr>
        <p:spPr>
          <a:xfrm>
            <a:off x="457200" y="762000"/>
            <a:ext cx="8229600" cy="838200"/>
          </a:xfrm>
        </p:spPr>
        <p:txBody>
          <a:bodyPr>
            <a:normAutofit/>
          </a:bodyPr>
          <a:lstStyle/>
          <a:p>
            <a:r>
              <a:rPr lang="en-US" sz="4400" dirty="0">
                <a:solidFill>
                  <a:schemeClr val="accent2"/>
                </a:solidFill>
              </a:rPr>
              <a:t>Secondhand Smoke Exposure</a:t>
            </a:r>
          </a:p>
        </p:txBody>
      </p:sp>
    </p:spTree>
    <p:extLst>
      <p:ext uri="{BB962C8B-B14F-4D97-AF65-F5344CB8AC3E}">
        <p14:creationId xmlns:p14="http://schemas.microsoft.com/office/powerpoint/2010/main" val="3833725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9255"/>
            <a:ext cx="8229600" cy="628650"/>
          </a:xfrm>
        </p:spPr>
        <p:txBody>
          <a:bodyPr>
            <a:normAutofit fontScale="90000"/>
          </a:bodyPr>
          <a:lstStyle/>
          <a:p>
            <a:r>
              <a:rPr lang="en-US" dirty="0"/>
              <a:t>Violations of Policy</a:t>
            </a:r>
          </a:p>
        </p:txBody>
      </p:sp>
      <p:sp>
        <p:nvSpPr>
          <p:cNvPr id="3" name="Content Placeholder 2"/>
          <p:cNvSpPr>
            <a:spLocks noGrp="1"/>
          </p:cNvSpPr>
          <p:nvPr>
            <p:ph idx="1"/>
          </p:nvPr>
        </p:nvSpPr>
        <p:spPr>
          <a:xfrm>
            <a:off x="457200" y="2199290"/>
            <a:ext cx="8229600" cy="3543300"/>
          </a:xfrm>
        </p:spPr>
        <p:txBody>
          <a:bodyPr>
            <a:normAutofit fontScale="77500" lnSpcReduction="20000"/>
          </a:bodyPr>
          <a:lstStyle/>
          <a:p>
            <a:r>
              <a:rPr lang="en-US" dirty="0"/>
              <a:t>Consider a ‘tiered’ approach including some or all of these steps:</a:t>
            </a:r>
          </a:p>
          <a:p>
            <a:pPr lvl="1"/>
            <a:r>
              <a:rPr lang="en-US" dirty="0"/>
              <a:t>Verbal warning (with active referral to tobacco treatment)</a:t>
            </a:r>
          </a:p>
          <a:p>
            <a:pPr lvl="1"/>
            <a:r>
              <a:rPr lang="en-US" dirty="0"/>
              <a:t>Written warning</a:t>
            </a:r>
          </a:p>
          <a:p>
            <a:pPr lvl="1"/>
            <a:r>
              <a:rPr lang="en-US" dirty="0"/>
              <a:t>Final notice</a:t>
            </a:r>
          </a:p>
          <a:p>
            <a:pPr lvl="1"/>
            <a:r>
              <a:rPr lang="en-US" dirty="0"/>
              <a:t>Grievance process</a:t>
            </a:r>
          </a:p>
          <a:p>
            <a:pPr lvl="1"/>
            <a:endParaRPr lang="en-US" b="1" dirty="0">
              <a:solidFill>
                <a:srgbClr val="FF0000"/>
              </a:solidFill>
            </a:endParaRPr>
          </a:p>
          <a:p>
            <a:pPr marL="0" indent="0" algn="ctr">
              <a:buNone/>
            </a:pPr>
            <a:r>
              <a:rPr lang="en-US" b="1" dirty="0">
                <a:solidFill>
                  <a:srgbClr val="FF0000"/>
                </a:solidFill>
              </a:rPr>
              <a:t>Goal is to create a healthier space, not to evict tenants.</a:t>
            </a:r>
          </a:p>
        </p:txBody>
      </p:sp>
    </p:spTree>
    <p:extLst>
      <p:ext uri="{BB962C8B-B14F-4D97-AF65-F5344CB8AC3E}">
        <p14:creationId xmlns:p14="http://schemas.microsoft.com/office/powerpoint/2010/main" val="1979928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3T’s Model: Tell, Treat, Train</a:t>
            </a:r>
          </a:p>
        </p:txBody>
      </p:sp>
      <p:sp>
        <p:nvSpPr>
          <p:cNvPr id="3" name="Content Placeholder 2"/>
          <p:cNvSpPr>
            <a:spLocks noGrp="1"/>
          </p:cNvSpPr>
          <p:nvPr>
            <p:ph idx="1"/>
          </p:nvPr>
        </p:nvSpPr>
        <p:spPr/>
        <p:txBody>
          <a:bodyPr>
            <a:normAutofit/>
          </a:bodyPr>
          <a:lstStyle/>
          <a:p>
            <a:r>
              <a:rPr lang="en-US" sz="2100" dirty="0"/>
              <a:t>Tell</a:t>
            </a:r>
          </a:p>
          <a:p>
            <a:pPr lvl="1"/>
            <a:r>
              <a:rPr lang="en-US" sz="2100" dirty="0"/>
              <a:t>Adequate and timely notification of changes to a policy is crucial</a:t>
            </a:r>
          </a:p>
          <a:p>
            <a:pPr lvl="1"/>
            <a:r>
              <a:rPr lang="en-US" sz="2100" dirty="0"/>
              <a:t>Clear communication about details of policy with tenants and staff </a:t>
            </a:r>
          </a:p>
          <a:p>
            <a:pPr lvl="2"/>
            <a:r>
              <a:rPr lang="en-US" sz="1800" dirty="0"/>
              <a:t>Lease agreement, staff handbook</a:t>
            </a:r>
          </a:p>
          <a:p>
            <a:pPr lvl="1"/>
            <a:r>
              <a:rPr lang="en-US" sz="2100" dirty="0"/>
              <a:t>Marketing the policy in a positive manner (signage, informative presentations)</a:t>
            </a:r>
          </a:p>
        </p:txBody>
      </p:sp>
      <p:pic>
        <p:nvPicPr>
          <p:cNvPr id="4" name="Content Placeholder 6" descr="Sign Campus FINA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28591" y="3950725"/>
            <a:ext cx="3484739" cy="196654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44567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3T’s Model: Tell, Treat, Train</a:t>
            </a:r>
          </a:p>
        </p:txBody>
      </p:sp>
      <p:sp>
        <p:nvSpPr>
          <p:cNvPr id="5" name="Content Placeholder 4"/>
          <p:cNvSpPr>
            <a:spLocks noGrp="1"/>
          </p:cNvSpPr>
          <p:nvPr>
            <p:ph idx="1"/>
          </p:nvPr>
        </p:nvSpPr>
        <p:spPr/>
        <p:txBody>
          <a:bodyPr>
            <a:normAutofit fontScale="92500" lnSpcReduction="20000"/>
          </a:bodyPr>
          <a:lstStyle/>
          <a:p>
            <a:r>
              <a:rPr lang="en-US" dirty="0"/>
              <a:t>Treat</a:t>
            </a:r>
          </a:p>
          <a:p>
            <a:pPr lvl="1"/>
            <a:r>
              <a:rPr lang="en-US" dirty="0"/>
              <a:t>Nicotine replacement therapy</a:t>
            </a:r>
          </a:p>
          <a:p>
            <a:pPr lvl="1"/>
            <a:r>
              <a:rPr lang="en-US" dirty="0"/>
              <a:t>Freedom From Smoking classes</a:t>
            </a:r>
          </a:p>
          <a:p>
            <a:pPr lvl="1"/>
            <a:r>
              <a:rPr lang="en-US" dirty="0" err="1"/>
              <a:t>Quitline</a:t>
            </a:r>
            <a:r>
              <a:rPr lang="en-US" dirty="0"/>
              <a:t> 1-800-QuitNow</a:t>
            </a:r>
          </a:p>
          <a:p>
            <a:r>
              <a:rPr lang="en-US" dirty="0"/>
              <a:t>Train</a:t>
            </a:r>
          </a:p>
          <a:p>
            <a:pPr lvl="1"/>
            <a:r>
              <a:rPr lang="en-US" dirty="0"/>
              <a:t>Have staff use scripting to approach violators in a clear, compassionate, and firm manner</a:t>
            </a:r>
          </a:p>
          <a:p>
            <a:pPr lvl="1"/>
            <a:r>
              <a:rPr lang="en-US" dirty="0"/>
              <a:t>Goal: Create an environment of policy compliance. Compliance is </a:t>
            </a:r>
            <a:r>
              <a:rPr lang="en-US" b="1" i="1" dirty="0"/>
              <a:t>everyone’s responsibility</a:t>
            </a:r>
            <a:r>
              <a:rPr lang="en-US" dirty="0"/>
              <a:t>.</a:t>
            </a:r>
          </a:p>
        </p:txBody>
      </p:sp>
    </p:spTree>
    <p:extLst>
      <p:ext uri="{BB962C8B-B14F-4D97-AF65-F5344CB8AC3E}">
        <p14:creationId xmlns:p14="http://schemas.microsoft.com/office/powerpoint/2010/main" val="2983970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3461"/>
            <a:ext cx="8229600" cy="628650"/>
          </a:xfrm>
        </p:spPr>
        <p:txBody>
          <a:bodyPr>
            <a:normAutofit fontScale="90000"/>
          </a:bodyPr>
          <a:lstStyle/>
          <a:p>
            <a:r>
              <a:rPr lang="en-US" dirty="0"/>
              <a:t>Promoting Adherence: PHA Staff</a:t>
            </a:r>
          </a:p>
        </p:txBody>
      </p:sp>
      <p:sp>
        <p:nvSpPr>
          <p:cNvPr id="3" name="Content Placeholder 2"/>
          <p:cNvSpPr>
            <a:spLocks noGrp="1"/>
          </p:cNvSpPr>
          <p:nvPr>
            <p:ph idx="1"/>
          </p:nvPr>
        </p:nvSpPr>
        <p:spPr>
          <a:xfrm>
            <a:off x="371475" y="2314575"/>
            <a:ext cx="8229600" cy="3543300"/>
          </a:xfrm>
        </p:spPr>
        <p:txBody>
          <a:bodyPr>
            <a:normAutofit fontScale="77500" lnSpcReduction="20000"/>
          </a:bodyPr>
          <a:lstStyle/>
          <a:p>
            <a:r>
              <a:rPr lang="en-US" dirty="0"/>
              <a:t>Document tobacco use if observed during a unit visit</a:t>
            </a:r>
          </a:p>
          <a:p>
            <a:r>
              <a:rPr lang="en-US" dirty="0"/>
              <a:t>During regular inspections, make a record of tobacco ashes, used products, or smoldering tobacco products if observed</a:t>
            </a:r>
          </a:p>
          <a:p>
            <a:r>
              <a:rPr lang="en-US" dirty="0"/>
              <a:t>Provide tenants with guidance for reporting incidents they observe.</a:t>
            </a:r>
          </a:p>
          <a:p>
            <a:pPr lvl="1"/>
            <a:r>
              <a:rPr lang="en-US" dirty="0"/>
              <a:t>Define what should be reported: </a:t>
            </a:r>
          </a:p>
          <a:p>
            <a:pPr lvl="2"/>
            <a:r>
              <a:rPr lang="en-US" dirty="0"/>
              <a:t>Smell of smoke in the hallway?</a:t>
            </a:r>
          </a:p>
          <a:p>
            <a:pPr lvl="2"/>
            <a:r>
              <a:rPr lang="en-US" dirty="0"/>
              <a:t>Only observed smoking?</a:t>
            </a:r>
          </a:p>
          <a:p>
            <a:pPr lvl="2"/>
            <a:r>
              <a:rPr lang="en-US" dirty="0"/>
              <a:t>Date, time, location</a:t>
            </a:r>
          </a:p>
          <a:p>
            <a:endParaRPr lang="en-US" dirty="0"/>
          </a:p>
        </p:txBody>
      </p:sp>
    </p:spTree>
    <p:extLst>
      <p:ext uri="{BB962C8B-B14F-4D97-AF65-F5344CB8AC3E}">
        <p14:creationId xmlns:p14="http://schemas.microsoft.com/office/powerpoint/2010/main" val="3646121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6940"/>
            <a:ext cx="8229600" cy="628650"/>
          </a:xfrm>
        </p:spPr>
        <p:txBody>
          <a:bodyPr>
            <a:normAutofit fontScale="90000"/>
          </a:bodyPr>
          <a:lstStyle/>
          <a:p>
            <a:r>
              <a:rPr lang="en-US" dirty="0"/>
              <a:t>Promoting Adherence: PHA Tenants</a:t>
            </a:r>
          </a:p>
        </p:txBody>
      </p:sp>
      <p:sp>
        <p:nvSpPr>
          <p:cNvPr id="3" name="Content Placeholder 2"/>
          <p:cNvSpPr>
            <a:spLocks noGrp="1"/>
          </p:cNvSpPr>
          <p:nvPr>
            <p:ph idx="1"/>
          </p:nvPr>
        </p:nvSpPr>
        <p:spPr>
          <a:xfrm>
            <a:off x="457200" y="2481943"/>
            <a:ext cx="8229600" cy="3543300"/>
          </a:xfrm>
        </p:spPr>
        <p:txBody>
          <a:bodyPr>
            <a:normAutofit fontScale="70000" lnSpcReduction="20000"/>
          </a:bodyPr>
          <a:lstStyle/>
          <a:p>
            <a:r>
              <a:rPr lang="en-US" dirty="0"/>
              <a:t>Create Tenant Advisory Board comprised of tobacco users</a:t>
            </a:r>
          </a:p>
          <a:p>
            <a:pPr lvl="1"/>
            <a:r>
              <a:rPr lang="en-US" dirty="0"/>
              <a:t>Encourage suggestions and feedback</a:t>
            </a:r>
          </a:p>
          <a:p>
            <a:pPr lvl="1"/>
            <a:r>
              <a:rPr lang="en-US" dirty="0"/>
              <a:t>Be clear that not all suggestions will be accepted but that you will listen to all ideas</a:t>
            </a:r>
          </a:p>
          <a:p>
            <a:r>
              <a:rPr lang="en-US" dirty="0"/>
              <a:t>Policy will only work if tenants feel they have a voice in policy implementation </a:t>
            </a:r>
          </a:p>
          <a:p>
            <a:r>
              <a:rPr lang="en-US" dirty="0"/>
              <a:t>Consider an anonymous reporting option</a:t>
            </a:r>
          </a:p>
          <a:p>
            <a:r>
              <a:rPr lang="en-US" dirty="0"/>
              <a:t>Ensure that your residents and staff will not face retaliation for reporting violations</a:t>
            </a:r>
          </a:p>
          <a:p>
            <a:r>
              <a:rPr lang="en-US" dirty="0"/>
              <a:t>Be careful not to encourage ‘spying’ on neighbors. </a:t>
            </a:r>
          </a:p>
          <a:p>
            <a:endParaRPr lang="en-US" dirty="0"/>
          </a:p>
        </p:txBody>
      </p:sp>
    </p:spTree>
    <p:extLst>
      <p:ext uri="{BB962C8B-B14F-4D97-AF65-F5344CB8AC3E}">
        <p14:creationId xmlns:p14="http://schemas.microsoft.com/office/powerpoint/2010/main" val="806786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1587954"/>
            <a:ext cx="8229600" cy="628650"/>
          </a:xfrm>
        </p:spPr>
        <p:txBody>
          <a:bodyPr>
            <a:normAutofit fontScale="90000"/>
          </a:bodyPr>
          <a:lstStyle/>
          <a:p>
            <a:r>
              <a:rPr lang="en-US" dirty="0"/>
              <a:t>‘Train’: Scripting</a:t>
            </a:r>
          </a:p>
        </p:txBody>
      </p:sp>
      <p:sp>
        <p:nvSpPr>
          <p:cNvPr id="3" name="Content Placeholder 2"/>
          <p:cNvSpPr>
            <a:spLocks noGrp="1"/>
          </p:cNvSpPr>
          <p:nvPr>
            <p:ph idx="1"/>
          </p:nvPr>
        </p:nvSpPr>
        <p:spPr>
          <a:xfrm>
            <a:off x="457200" y="2302329"/>
            <a:ext cx="8229600" cy="3543300"/>
          </a:xfrm>
        </p:spPr>
        <p:txBody>
          <a:bodyPr/>
          <a:lstStyle/>
          <a:p>
            <a:pPr>
              <a:buClr>
                <a:srgbClr val="000000"/>
              </a:buClr>
            </a:pPr>
            <a:r>
              <a:rPr lang="en-US" sz="2100" dirty="0">
                <a:latin typeface="Helvetica" charset="0"/>
              </a:rPr>
              <a:t>Hello, my name is ______ and I am ______ (position) with the PHA. Are you aware that our property has a </a:t>
            </a:r>
            <a:r>
              <a:rPr lang="en-US" sz="2100" b="1" dirty="0">
                <a:solidFill>
                  <a:schemeClr val="accent2"/>
                </a:solidFill>
                <a:latin typeface="Helvetica" charset="0"/>
              </a:rPr>
              <a:t>smoke-free</a:t>
            </a:r>
            <a:r>
              <a:rPr lang="en-US" sz="2100" dirty="0">
                <a:solidFill>
                  <a:schemeClr val="accent2"/>
                </a:solidFill>
                <a:latin typeface="Helvetica" charset="0"/>
              </a:rPr>
              <a:t> </a:t>
            </a:r>
            <a:r>
              <a:rPr lang="en-US" sz="2100" dirty="0">
                <a:latin typeface="Helvetica" charset="0"/>
              </a:rPr>
              <a:t>policy? Smoking is not permitted anywhere inside or within 25 feet of the building. I ask you to please respect others and put your cigarette [or other tobacco product] out and dispose of it in that trash can.</a:t>
            </a:r>
            <a:r>
              <a:rPr lang="ja-JP" altLang="en-US" sz="2100" dirty="0">
                <a:latin typeface="Helvetica" charset="0"/>
              </a:rPr>
              <a:t>”</a:t>
            </a:r>
            <a:r>
              <a:rPr lang="en-US" sz="2100" dirty="0">
                <a:latin typeface="Helvetica" charset="0"/>
              </a:rPr>
              <a:t>  </a:t>
            </a:r>
            <a:endParaRPr lang="en-US" sz="2100" u="sng" dirty="0">
              <a:latin typeface="Helvetica" charset="0"/>
            </a:endParaRPr>
          </a:p>
          <a:p>
            <a:pPr>
              <a:buClr>
                <a:srgbClr val="000000"/>
              </a:buClr>
            </a:pPr>
            <a:r>
              <a:rPr lang="en-US" sz="2100" u="sng" dirty="0">
                <a:latin typeface="Helvetica" charset="0"/>
              </a:rPr>
              <a:t>When they comply</a:t>
            </a:r>
            <a:r>
              <a:rPr lang="en-US" sz="2100" dirty="0">
                <a:latin typeface="Helvetica" charset="0"/>
              </a:rPr>
              <a:t>: </a:t>
            </a:r>
            <a:r>
              <a:rPr lang="en-US" sz="2100" b="1" dirty="0">
                <a:solidFill>
                  <a:schemeClr val="accent2"/>
                </a:solidFill>
                <a:latin typeface="Helvetica" charset="0"/>
              </a:rPr>
              <a:t>Thank you </a:t>
            </a:r>
            <a:r>
              <a:rPr lang="en-US" sz="2100" dirty="0">
                <a:latin typeface="Helvetica" charset="0"/>
              </a:rPr>
              <a:t>for </a:t>
            </a:r>
            <a:r>
              <a:rPr lang="en-US" sz="2100" b="1" dirty="0">
                <a:solidFill>
                  <a:schemeClr val="accent2"/>
                </a:solidFill>
                <a:latin typeface="Helvetica" charset="0"/>
              </a:rPr>
              <a:t>respecting</a:t>
            </a:r>
            <a:r>
              <a:rPr lang="en-US" sz="2100" dirty="0">
                <a:latin typeface="Helvetica" charset="0"/>
              </a:rPr>
              <a:t> others who live and work here.</a:t>
            </a:r>
            <a:r>
              <a:rPr lang="ja-JP" altLang="en-US" sz="2100" dirty="0">
                <a:latin typeface="Helvetica" charset="0"/>
              </a:rPr>
              <a:t>”</a:t>
            </a:r>
            <a:endParaRPr lang="en-US" sz="2100" dirty="0">
              <a:latin typeface="Helvetica" charset="0"/>
            </a:endParaRPr>
          </a:p>
          <a:p>
            <a:pPr lvl="1">
              <a:buClr>
                <a:srgbClr val="000000"/>
              </a:buClr>
            </a:pPr>
            <a:r>
              <a:rPr lang="en-US" sz="1500" b="1" i="1" dirty="0">
                <a:solidFill>
                  <a:schemeClr val="accent2"/>
                </a:solidFill>
                <a:latin typeface="Helvetica" charset="0"/>
              </a:rPr>
              <a:t>When appropriate, tell violators about nicotine replacement therapy and/or Freedom From Smoking classes available that can help individuals manage cravings while indoors.</a:t>
            </a:r>
          </a:p>
          <a:p>
            <a:endParaRPr lang="en-US" dirty="0"/>
          </a:p>
        </p:txBody>
      </p:sp>
    </p:spTree>
    <p:extLst>
      <p:ext uri="{BB962C8B-B14F-4D97-AF65-F5344CB8AC3E}">
        <p14:creationId xmlns:p14="http://schemas.microsoft.com/office/powerpoint/2010/main" val="310279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3896"/>
            <a:ext cx="8229600" cy="628650"/>
          </a:xfrm>
        </p:spPr>
        <p:txBody>
          <a:bodyPr>
            <a:normAutofit fontScale="90000"/>
          </a:bodyPr>
          <a:lstStyle/>
          <a:p>
            <a:r>
              <a:rPr lang="en-US" dirty="0"/>
              <a:t>Importance of Scripting</a:t>
            </a:r>
          </a:p>
        </p:txBody>
      </p:sp>
      <p:sp>
        <p:nvSpPr>
          <p:cNvPr id="3" name="Content Placeholder 2"/>
          <p:cNvSpPr>
            <a:spLocks noGrp="1"/>
          </p:cNvSpPr>
          <p:nvPr>
            <p:ph idx="1"/>
          </p:nvPr>
        </p:nvSpPr>
        <p:spPr>
          <a:xfrm>
            <a:off x="457200" y="2596243"/>
            <a:ext cx="8229600" cy="3543300"/>
          </a:xfrm>
        </p:spPr>
        <p:txBody>
          <a:bodyPr/>
          <a:lstStyle/>
          <a:p>
            <a:r>
              <a:rPr lang="en-US" sz="1800" dirty="0">
                <a:latin typeface="Helvetica" charset="0"/>
              </a:rPr>
              <a:t>Using a consistent script leads promotes adherence to the policy– goal is to create an </a:t>
            </a:r>
            <a:r>
              <a:rPr lang="en-US" sz="1800" b="1" i="1" dirty="0">
                <a:solidFill>
                  <a:schemeClr val="accent2"/>
                </a:solidFill>
                <a:latin typeface="Helvetica" charset="0"/>
              </a:rPr>
              <a:t>environment of compliance. </a:t>
            </a:r>
          </a:p>
          <a:p>
            <a:pPr>
              <a:buFontTx/>
              <a:buNone/>
            </a:pPr>
            <a:endParaRPr lang="en-US" sz="675" dirty="0">
              <a:latin typeface="Helvetica" charset="0"/>
            </a:endParaRPr>
          </a:p>
          <a:p>
            <a:r>
              <a:rPr lang="en-US" sz="1800" dirty="0">
                <a:latin typeface="Helvetica" charset="0"/>
              </a:rPr>
              <a:t>The script works! Over 90% will comply. </a:t>
            </a:r>
          </a:p>
          <a:p>
            <a:pPr>
              <a:buFontTx/>
              <a:buNone/>
            </a:pPr>
            <a:endParaRPr lang="en-US" sz="675" dirty="0">
              <a:latin typeface="Helvetica" charset="0"/>
            </a:endParaRPr>
          </a:p>
          <a:p>
            <a:r>
              <a:rPr lang="en-US" sz="1800" dirty="0">
                <a:latin typeface="Helvetica" charset="0"/>
              </a:rPr>
              <a:t>Make sure the same language is used with everyone: tenants, staff, visitors.</a:t>
            </a:r>
          </a:p>
          <a:p>
            <a:endParaRPr lang="en-US" sz="675" dirty="0">
              <a:latin typeface="Helvetica" charset="0"/>
            </a:endParaRPr>
          </a:p>
          <a:p>
            <a:r>
              <a:rPr lang="en-US" sz="1800" dirty="0">
                <a:latin typeface="Helvetica" charset="0"/>
              </a:rPr>
              <a:t>Use a </a:t>
            </a:r>
            <a:r>
              <a:rPr lang="en-US" sz="1800" b="1" i="1" dirty="0">
                <a:solidFill>
                  <a:schemeClr val="accent2"/>
                </a:solidFill>
                <a:latin typeface="Helvetica" charset="0"/>
              </a:rPr>
              <a:t>firm, polite, and compassionate</a:t>
            </a:r>
            <a:r>
              <a:rPr lang="en-US" sz="1800" b="1" dirty="0">
                <a:solidFill>
                  <a:schemeClr val="accent2"/>
                </a:solidFill>
                <a:latin typeface="Helvetica" charset="0"/>
              </a:rPr>
              <a:t> </a:t>
            </a:r>
            <a:r>
              <a:rPr lang="en-US" sz="1800" dirty="0">
                <a:latin typeface="Helvetica" charset="0"/>
              </a:rPr>
              <a:t>approach – stay positive and DO NOT apologize for the policy</a:t>
            </a:r>
            <a:endParaRPr lang="en-US" dirty="0"/>
          </a:p>
        </p:txBody>
      </p:sp>
    </p:spTree>
    <p:extLst>
      <p:ext uri="{BB962C8B-B14F-4D97-AF65-F5344CB8AC3E}">
        <p14:creationId xmlns:p14="http://schemas.microsoft.com/office/powerpoint/2010/main" val="2924088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 about Policy Implementation?</a:t>
            </a:r>
          </a:p>
        </p:txBody>
      </p:sp>
      <p:sp>
        <p:nvSpPr>
          <p:cNvPr id="3" name="Content Placeholder 2"/>
          <p:cNvSpPr>
            <a:spLocks noGrp="1"/>
          </p:cNvSpPr>
          <p:nvPr>
            <p:ph idx="1"/>
          </p:nvPr>
        </p:nvSpPr>
        <p:spPr>
          <a:xfrm>
            <a:off x="457200" y="1905000"/>
            <a:ext cx="8229600" cy="4419600"/>
          </a:xfrm>
        </p:spPr>
        <p:txBody>
          <a:bodyPr>
            <a:normAutofit/>
          </a:bodyPr>
          <a:lstStyle/>
          <a:p>
            <a:r>
              <a:rPr lang="en-US" sz="2100" dirty="0"/>
              <a:t>Contact me: 859-323-9958 </a:t>
            </a:r>
            <a:r>
              <a:rPr lang="en-US" sz="2100" dirty="0">
                <a:hlinkClick r:id="rId2"/>
              </a:rPr>
              <a:t>amanda.bucher@uky.edu</a:t>
            </a:r>
            <a:r>
              <a:rPr lang="en-US" sz="2100" dirty="0"/>
              <a:t> </a:t>
            </a:r>
          </a:p>
          <a:p>
            <a:r>
              <a:rPr lang="en-US" sz="2100" dirty="0"/>
              <a:t>Join our listserv: </a:t>
            </a:r>
            <a:r>
              <a:rPr lang="en-US" sz="2100" dirty="0">
                <a:hlinkClick r:id="rId3"/>
              </a:rPr>
              <a:t>kcsp00@lsv.uky.edu</a:t>
            </a:r>
            <a:r>
              <a:rPr lang="en-US" sz="2100" dirty="0"/>
              <a:t> </a:t>
            </a:r>
          </a:p>
          <a:p>
            <a:r>
              <a:rPr lang="en-US" sz="2100" dirty="0"/>
              <a:t>Visit our website: </a:t>
            </a:r>
            <a:r>
              <a:rPr lang="en-US" sz="2100" dirty="0">
                <a:hlinkClick r:id="rId4"/>
              </a:rPr>
              <a:t>www.breathe.uky.edu</a:t>
            </a:r>
            <a:r>
              <a:rPr lang="en-US" sz="2100" dirty="0"/>
              <a:t> </a:t>
            </a:r>
          </a:p>
        </p:txBody>
      </p:sp>
      <p:pic>
        <p:nvPicPr>
          <p:cNvPr id="6"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1228" y="3255005"/>
            <a:ext cx="4841340" cy="2657474"/>
          </a:xfrm>
          <a:prstGeom prst="rect">
            <a:avLst/>
          </a:prstGeom>
        </p:spPr>
      </p:pic>
    </p:spTree>
    <p:extLst>
      <p:ext uri="{BB962C8B-B14F-4D97-AF65-F5344CB8AC3E}">
        <p14:creationId xmlns:p14="http://schemas.microsoft.com/office/powerpoint/2010/main" val="267563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DE1AE-F8D4-4AA1-ABEE-7C069A26EBAB}"/>
              </a:ext>
            </a:extLst>
          </p:cNvPr>
          <p:cNvSpPr>
            <a:spLocks noGrp="1"/>
          </p:cNvSpPr>
          <p:nvPr>
            <p:ph type="title"/>
          </p:nvPr>
        </p:nvSpPr>
        <p:spPr/>
        <p:txBody>
          <a:bodyPr>
            <a:normAutofit fontScale="90000"/>
          </a:bodyPr>
          <a:lstStyle/>
          <a:p>
            <a:pPr>
              <a:defRPr/>
            </a:pPr>
            <a:r>
              <a:rPr lang="en-US" dirty="0"/>
              <a:t>Resources to help implement smoke free policy and help with cessation</a:t>
            </a:r>
          </a:p>
        </p:txBody>
      </p:sp>
    </p:spTree>
    <p:extLst>
      <p:ext uri="{BB962C8B-B14F-4D97-AF65-F5344CB8AC3E}">
        <p14:creationId xmlns:p14="http://schemas.microsoft.com/office/powerpoint/2010/main" val="870889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57200"/>
            <a:ext cx="8229600" cy="1524000"/>
          </a:xfrm>
        </p:spPr>
        <p:txBody>
          <a:bodyPr/>
          <a:lstStyle/>
          <a:p>
            <a:r>
              <a:rPr lang="en-US" altLang="en-US">
                <a:latin typeface="Arial" panose="020B0604020202020204" pitchFamily="34" charset="0"/>
                <a:cs typeface="Arial" panose="020B0604020202020204" pitchFamily="34" charset="0"/>
              </a:rPr>
              <a:t>https://www.hud.gov/program_offices/healthy_homes/smokefree</a:t>
            </a:r>
          </a:p>
        </p:txBody>
      </p:sp>
      <p:pic>
        <p:nvPicPr>
          <p:cNvPr id="14339"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89300" y="1981200"/>
            <a:ext cx="3111500" cy="4011613"/>
          </a:xfrm>
        </p:spPr>
      </p:pic>
    </p:spTree>
    <p:extLst>
      <p:ext uri="{BB962C8B-B14F-4D97-AF65-F5344CB8AC3E}">
        <p14:creationId xmlns:p14="http://schemas.microsoft.com/office/powerpoint/2010/main" val="363754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019800"/>
          </a:xfrm>
        </p:spPr>
      </p:pic>
    </p:spTree>
    <p:extLst>
      <p:ext uri="{BB962C8B-B14F-4D97-AF65-F5344CB8AC3E}">
        <p14:creationId xmlns:p14="http://schemas.microsoft.com/office/powerpoint/2010/main" val="4136444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altLang="en-US" sz="3200" dirty="0">
                <a:latin typeface="Arial" panose="020B0604020202020204" pitchFamily="34" charset="0"/>
                <a:cs typeface="Arial" panose="020B0604020202020204" pitchFamily="34" charset="0"/>
              </a:rPr>
              <a:t>More Resources to Show Residents  </a:t>
            </a:r>
          </a:p>
        </p:txBody>
      </p:sp>
      <p:sp>
        <p:nvSpPr>
          <p:cNvPr id="16387" name="Text Placeholder 2"/>
          <p:cNvSpPr>
            <a:spLocks noGrp="1"/>
          </p:cNvSpPr>
          <p:nvPr>
            <p:ph type="body" idx="1"/>
          </p:nvPr>
        </p:nvSpPr>
        <p:spPr/>
        <p:txBody>
          <a:bodyPr/>
          <a:lstStyle/>
          <a:p>
            <a:r>
              <a:rPr lang="en-US" altLang="en-US">
                <a:latin typeface="Arial" panose="020B0604020202020204" pitchFamily="34" charset="0"/>
                <a:cs typeface="Arial" panose="020B0604020202020204" pitchFamily="34" charset="0"/>
              </a:rPr>
              <a:t>Community Video Stories</a:t>
            </a:r>
          </a:p>
        </p:txBody>
      </p:sp>
      <p:sp>
        <p:nvSpPr>
          <p:cNvPr id="13316" name="Content Placeholder 3">
            <a:extLst>
              <a:ext uri="{FF2B5EF4-FFF2-40B4-BE49-F238E27FC236}">
                <a16:creationId xmlns:a16="http://schemas.microsoft.com/office/drawing/2014/main" id="{B7D6B555-40EA-4ED3-A657-F1DBC65DF2CF}"/>
              </a:ext>
            </a:extLst>
          </p:cNvPr>
          <p:cNvSpPr>
            <a:spLocks noGrp="1"/>
          </p:cNvSpPr>
          <p:nvPr>
            <p:ph sz="half" idx="2"/>
          </p:nvPr>
        </p:nvSpPr>
        <p:spPr>
          <a:extLst/>
        </p:spPr>
        <p:txBody>
          <a:bodyPr/>
          <a:lstStyle/>
          <a:p>
            <a:pPr>
              <a:defRPr/>
            </a:pPr>
            <a:r>
              <a:rPr lang="en-US" u="sng" dirty="0">
                <a:solidFill>
                  <a:srgbClr val="1F497D"/>
                </a:solidFill>
                <a:latin typeface="Calibri" panose="020F0502020204030204" pitchFamily="34" charset="0"/>
                <a:ea typeface="Calibri" panose="020F0502020204030204" pitchFamily="34" charset="0"/>
              </a:rPr>
              <a:t>http://</a:t>
            </a:r>
            <a:r>
              <a:rPr lang="en-US" u="sng" dirty="0">
                <a:solidFill>
                  <a:srgbClr val="1F497D"/>
                </a:solidFill>
                <a:highlight>
                  <a:srgbClr val="FFFF00"/>
                </a:highlight>
                <a:latin typeface="Calibri" panose="020F0502020204030204" pitchFamily="34" charset="0"/>
                <a:ea typeface="Calibri" panose="020F0502020204030204" pitchFamily="34" charset="0"/>
              </a:rPr>
              <a:t>www.lung.org</a:t>
            </a:r>
            <a:r>
              <a:rPr lang="en-US" u="sng" dirty="0">
                <a:solidFill>
                  <a:srgbClr val="1F497D"/>
                </a:solidFill>
                <a:latin typeface="Calibri" panose="020F0502020204030204" pitchFamily="34" charset="0"/>
                <a:ea typeface="Calibri" panose="020F0502020204030204" pitchFamily="34" charset="0"/>
              </a:rPr>
              <a:t>/our-initiatives/tobacco/smokefree-environments/expanding-smokefree-communiti</a:t>
            </a:r>
            <a:endParaRPr lang="en-US" dirty="0"/>
          </a:p>
          <a:p>
            <a:pPr>
              <a:defRPr/>
            </a:pPr>
            <a:r>
              <a:rPr lang="en-US" dirty="0">
                <a:hlinkClick r:id="rId3"/>
              </a:rPr>
              <a:t>A Mother's Asthma-friendly Housing Story</a:t>
            </a:r>
            <a:endParaRPr lang="en-US" dirty="0"/>
          </a:p>
          <a:p>
            <a:pPr>
              <a:defRPr/>
            </a:pPr>
            <a:r>
              <a:rPr lang="en-US" dirty="0">
                <a:hlinkClick r:id="rId4"/>
              </a:rPr>
              <a:t>Breathing Easier at Home</a:t>
            </a:r>
            <a:endParaRPr lang="en-US" dirty="0"/>
          </a:p>
          <a:p>
            <a:pPr>
              <a:defRPr/>
            </a:pPr>
            <a:r>
              <a:rPr lang="en-US" dirty="0">
                <a:hlinkClick r:id="rId5"/>
              </a:rPr>
              <a:t>A Fireman's Perspective</a:t>
            </a:r>
            <a:endParaRPr lang="en-US" dirty="0"/>
          </a:p>
          <a:p>
            <a:pPr>
              <a:defRPr/>
            </a:pPr>
            <a:r>
              <a:rPr lang="en-US" dirty="0" err="1">
                <a:hlinkClick r:id="rId6"/>
              </a:rPr>
              <a:t>Smokefree</a:t>
            </a:r>
            <a:r>
              <a:rPr lang="en-US" dirty="0">
                <a:hlinkClick r:id="rId6"/>
              </a:rPr>
              <a:t> Housing: Reaching a Property Manager</a:t>
            </a:r>
            <a:endParaRPr lang="en-US" dirty="0"/>
          </a:p>
          <a:p>
            <a:pPr>
              <a:defRPr/>
            </a:pPr>
            <a:r>
              <a:rPr lang="en-US" dirty="0">
                <a:hlinkClick r:id="rId7"/>
              </a:rPr>
              <a:t>Mind &amp; Body</a:t>
            </a:r>
            <a:endParaRPr lang="en-US" dirty="0"/>
          </a:p>
          <a:p>
            <a:pPr marL="0" indent="0">
              <a:buFont typeface="Arial" panose="020B0604020202020204" pitchFamily="34" charset="0"/>
              <a:buNone/>
              <a:defRPr/>
            </a:pPr>
            <a:endParaRPr lang="en-US" b="1" dirty="0"/>
          </a:p>
          <a:p>
            <a:pPr>
              <a:defRPr/>
            </a:pPr>
            <a:endParaRPr lang="en-US" altLang="en-US" dirty="0">
              <a:solidFill>
                <a:srgbClr val="1F497D"/>
              </a:solidFill>
              <a:latin typeface="Calibri" panose="020F0502020204030204" pitchFamily="34" charset="0"/>
              <a:cs typeface="Arial" panose="020B0604020202020204" pitchFamily="34" charset="0"/>
            </a:endParaRPr>
          </a:p>
        </p:txBody>
      </p:sp>
      <p:pic>
        <p:nvPicPr>
          <p:cNvPr id="16390" name="Content Placeholder 1"/>
          <p:cNvPicPr>
            <a:picLocks noGrp="1" noChangeAspect="1" noChangeArrowheads="1"/>
          </p:cNvPicPr>
          <p:nvPr>
            <p:ph sz="quarter" idx="4"/>
          </p:nvPr>
        </p:nvPicPr>
        <p:blipFill>
          <a:blip r:embed="rId8">
            <a:extLst>
              <a:ext uri="{28A0092B-C50C-407E-A947-70E740481C1C}">
                <a14:useLocalDpi xmlns:a14="http://schemas.microsoft.com/office/drawing/2010/main" val="0"/>
              </a:ext>
            </a:extLst>
          </a:blip>
          <a:srcRect/>
          <a:stretch>
            <a:fillRect/>
          </a:stretch>
        </p:blipFill>
        <p:spPr>
          <a:xfrm>
            <a:off x="4800600" y="1788637"/>
            <a:ext cx="4116147" cy="3392963"/>
          </a:xfrm>
        </p:spPr>
      </p:pic>
    </p:spTree>
    <p:extLst>
      <p:ext uri="{BB962C8B-B14F-4D97-AF65-F5344CB8AC3E}">
        <p14:creationId xmlns:p14="http://schemas.microsoft.com/office/powerpoint/2010/main" val="1061422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914400" y="1600200"/>
            <a:ext cx="6061075"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WE ARE OFFERING</a:t>
            </a: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SELF HELP BOOKLETS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FFS ON LINE REGISTRATIONS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IN PERSON CLINICS WITH NICOTINE REPLACEMENT PRODUCTS &amp; HEALTHY SUBSTITUTION KITS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QUITTERS CIRCLE APP</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US" altLang="en-US" sz="2000" b="0"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TRAINING :   TOBACCO 101   or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                         FACILITATOR TRAINING</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56033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762000" y="1676400"/>
            <a:ext cx="804545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UPCOMING FACILITATOR TRAINING:</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FEB. 28             GRAVES CO</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MARCH 13        BOYD CO</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MARCH 28        LEXINGTON</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APRIL 11           LOUISVILLE   </a:t>
            </a:r>
            <a:r>
              <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p>
        </p:txBody>
      </p:sp>
    </p:spTree>
    <p:extLst>
      <p:ext uri="{BB962C8B-B14F-4D97-AF65-F5344CB8AC3E}">
        <p14:creationId xmlns:p14="http://schemas.microsoft.com/office/powerpoint/2010/main" val="2510277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685800" y="1295400"/>
            <a:ext cx="7772400" cy="1470025"/>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Contact Us </a:t>
            </a:r>
          </a:p>
        </p:txBody>
      </p:sp>
      <p:sp>
        <p:nvSpPr>
          <p:cNvPr id="3" name="Subtitle 2">
            <a:extLst>
              <a:ext uri="{FF2B5EF4-FFF2-40B4-BE49-F238E27FC236}">
                <a16:creationId xmlns:a16="http://schemas.microsoft.com/office/drawing/2014/main" id="{48F016BA-5EEF-46A1-86A2-1DD57BBE003B}"/>
              </a:ext>
            </a:extLst>
          </p:cNvPr>
          <p:cNvSpPr>
            <a:spLocks noGrp="1"/>
          </p:cNvSpPr>
          <p:nvPr>
            <p:ph type="subTitle" idx="1"/>
          </p:nvPr>
        </p:nvSpPr>
        <p:spPr>
          <a:xfrm>
            <a:off x="1371600" y="2765425"/>
            <a:ext cx="6400800" cy="1752600"/>
          </a:xfrm>
        </p:spPr>
        <p:txBody>
          <a:bodyPr rtlCol="0">
            <a:normAutofit/>
          </a:bodyPr>
          <a:lstStyle/>
          <a:p>
            <a:pPr eaLnBrk="1" fontAlgn="auto" hangingPunct="1">
              <a:spcAft>
                <a:spcPts val="0"/>
              </a:spcAft>
              <a:buFont typeface="Arial"/>
              <a:buNone/>
              <a:defRPr/>
            </a:pPr>
            <a:r>
              <a:rPr lang="en-US" sz="2000" dirty="0">
                <a:ea typeface="+mn-ea"/>
                <a:cs typeface="+mn-cs"/>
                <a:hlinkClick r:id="rId2"/>
              </a:rPr>
              <a:t>tami.cappelletti@lung.org</a:t>
            </a:r>
            <a:r>
              <a:rPr lang="en-US" sz="2000" dirty="0">
                <a:ea typeface="+mn-ea"/>
                <a:cs typeface="+mn-cs"/>
              </a:rPr>
              <a:t> American Lung Assoc. in KY</a:t>
            </a:r>
          </a:p>
          <a:p>
            <a:pPr eaLnBrk="1" fontAlgn="auto" hangingPunct="1">
              <a:spcAft>
                <a:spcPts val="0"/>
              </a:spcAft>
              <a:buFont typeface="Arial"/>
              <a:buNone/>
              <a:defRPr/>
            </a:pPr>
            <a:endParaRPr lang="en-US" dirty="0">
              <a:ea typeface="+mn-ea"/>
              <a:cs typeface="+mn-cs"/>
            </a:endParaRPr>
          </a:p>
        </p:txBody>
      </p:sp>
    </p:spTree>
    <p:extLst>
      <p:ext uri="{BB962C8B-B14F-4D97-AF65-F5344CB8AC3E}">
        <p14:creationId xmlns:p14="http://schemas.microsoft.com/office/powerpoint/2010/main" val="960340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76200"/>
            <a:ext cx="9525000" cy="70866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1333500" y="540004"/>
            <a:ext cx="6553200" cy="5854192"/>
          </a:xfrm>
          <a:prstGeom prst="rect">
            <a:avLst/>
          </a:prstGeom>
        </p:spPr>
      </p:pic>
    </p:spTree>
    <p:extLst>
      <p:ext uri="{BB962C8B-B14F-4D97-AF65-F5344CB8AC3E}">
        <p14:creationId xmlns:p14="http://schemas.microsoft.com/office/powerpoint/2010/main" val="865590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rmAutofit/>
          </a:bodyPr>
          <a:lstStyle/>
          <a:p>
            <a:r>
              <a:rPr lang="en-US" sz="3200" dirty="0">
                <a:solidFill>
                  <a:schemeClr val="accent2"/>
                </a:solidFill>
              </a:rPr>
              <a:t>Kentucky Smoking by Education and Income</a:t>
            </a:r>
          </a:p>
        </p:txBody>
      </p:sp>
      <p:sp>
        <p:nvSpPr>
          <p:cNvPr id="10" name="TextBox 9"/>
          <p:cNvSpPr txBox="1"/>
          <p:nvPr/>
        </p:nvSpPr>
        <p:spPr>
          <a:xfrm>
            <a:off x="2438400" y="6529207"/>
            <a:ext cx="4419600" cy="276999"/>
          </a:xfrm>
          <a:prstGeom prst="rect">
            <a:avLst/>
          </a:prstGeom>
          <a:noFill/>
        </p:spPr>
        <p:txBody>
          <a:bodyPr wrap="square" rtlCol="0">
            <a:spAutoFit/>
          </a:bodyPr>
          <a:lstStyle/>
          <a:p>
            <a:pPr algn="ctr"/>
            <a:r>
              <a:rPr lang="en-US" sz="1200" dirty="0"/>
              <a:t>*HS=High School; GED=General Educational Development</a:t>
            </a:r>
          </a:p>
        </p:txBody>
      </p:sp>
      <p:graphicFrame>
        <p:nvGraphicFramePr>
          <p:cNvPr id="6" name="Chart 5"/>
          <p:cNvGraphicFramePr>
            <a:graphicFrameLocks/>
          </p:cNvGraphicFramePr>
          <p:nvPr>
            <p:extLst>
              <p:ext uri="{D42A27DB-BD31-4B8C-83A1-F6EECF244321}">
                <p14:modId xmlns:p14="http://schemas.microsoft.com/office/powerpoint/2010/main" val="1441389655"/>
              </p:ext>
            </p:extLst>
          </p:nvPr>
        </p:nvGraphicFramePr>
        <p:xfrm>
          <a:off x="457200" y="1524000"/>
          <a:ext cx="8229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638800" y="1840468"/>
            <a:ext cx="914400" cy="307777"/>
          </a:xfrm>
          <a:prstGeom prst="rect">
            <a:avLst/>
          </a:prstGeom>
          <a:noFill/>
        </p:spPr>
        <p:txBody>
          <a:bodyPr wrap="square" rtlCol="0">
            <a:spAutoFit/>
          </a:bodyPr>
          <a:lstStyle/>
          <a:p>
            <a:r>
              <a:rPr lang="en-US" sz="1400" b="1" dirty="0">
                <a:latin typeface="+mj-lt"/>
              </a:rPr>
              <a:t>25.9%</a:t>
            </a:r>
          </a:p>
        </p:txBody>
      </p:sp>
      <p:sp>
        <p:nvSpPr>
          <p:cNvPr id="7" name="TextBox 6"/>
          <p:cNvSpPr txBox="1"/>
          <p:nvPr/>
        </p:nvSpPr>
        <p:spPr>
          <a:xfrm>
            <a:off x="5943600" y="2756356"/>
            <a:ext cx="762000" cy="307777"/>
          </a:xfrm>
          <a:prstGeom prst="rect">
            <a:avLst/>
          </a:prstGeom>
          <a:noFill/>
        </p:spPr>
        <p:txBody>
          <a:bodyPr wrap="square" rtlCol="0">
            <a:spAutoFit/>
          </a:bodyPr>
          <a:lstStyle/>
          <a:p>
            <a:r>
              <a:rPr lang="en-US" sz="1400" b="1" dirty="0">
                <a:latin typeface="+mj-lt"/>
              </a:rPr>
              <a:t>28.2%</a:t>
            </a:r>
          </a:p>
        </p:txBody>
      </p:sp>
      <p:sp>
        <p:nvSpPr>
          <p:cNvPr id="8" name="TextBox 7"/>
          <p:cNvSpPr txBox="1"/>
          <p:nvPr/>
        </p:nvSpPr>
        <p:spPr>
          <a:xfrm>
            <a:off x="7086600" y="3654622"/>
            <a:ext cx="685800" cy="307777"/>
          </a:xfrm>
          <a:prstGeom prst="rect">
            <a:avLst/>
          </a:prstGeom>
          <a:noFill/>
        </p:spPr>
        <p:txBody>
          <a:bodyPr wrap="square" rtlCol="0">
            <a:spAutoFit/>
          </a:bodyPr>
          <a:lstStyle/>
          <a:p>
            <a:r>
              <a:rPr lang="en-US" sz="1400" b="1" dirty="0">
                <a:latin typeface="+mj-lt"/>
              </a:rPr>
              <a:t>37.9%</a:t>
            </a:r>
          </a:p>
        </p:txBody>
      </p:sp>
      <p:sp>
        <p:nvSpPr>
          <p:cNvPr id="11" name="TextBox 10"/>
          <p:cNvSpPr txBox="1"/>
          <p:nvPr/>
        </p:nvSpPr>
        <p:spPr>
          <a:xfrm>
            <a:off x="5778674" y="4503944"/>
            <a:ext cx="774526" cy="307777"/>
          </a:xfrm>
          <a:prstGeom prst="rect">
            <a:avLst/>
          </a:prstGeom>
          <a:noFill/>
        </p:spPr>
        <p:txBody>
          <a:bodyPr wrap="square" rtlCol="0">
            <a:spAutoFit/>
          </a:bodyPr>
          <a:lstStyle/>
          <a:p>
            <a:r>
              <a:rPr lang="en-US" sz="1400" b="1" dirty="0">
                <a:latin typeface="+mj-lt"/>
              </a:rPr>
              <a:t>26.9%</a:t>
            </a:r>
          </a:p>
        </p:txBody>
      </p:sp>
      <p:sp>
        <p:nvSpPr>
          <p:cNvPr id="12" name="TextBox 11"/>
          <p:cNvSpPr txBox="1"/>
          <p:nvPr/>
        </p:nvSpPr>
        <p:spPr>
          <a:xfrm>
            <a:off x="4572000" y="5334000"/>
            <a:ext cx="685800" cy="307777"/>
          </a:xfrm>
          <a:prstGeom prst="rect">
            <a:avLst/>
          </a:prstGeom>
          <a:noFill/>
        </p:spPr>
        <p:txBody>
          <a:bodyPr wrap="square" rtlCol="0">
            <a:spAutoFit/>
          </a:bodyPr>
          <a:lstStyle/>
          <a:p>
            <a:r>
              <a:rPr lang="en-US" sz="1400" b="1" dirty="0">
                <a:latin typeface="+mj-lt"/>
              </a:rPr>
              <a:t>16.5%</a:t>
            </a:r>
          </a:p>
        </p:txBody>
      </p:sp>
      <p:sp>
        <p:nvSpPr>
          <p:cNvPr id="13" name="TextBox 12"/>
          <p:cNvSpPr txBox="1"/>
          <p:nvPr/>
        </p:nvSpPr>
        <p:spPr>
          <a:xfrm>
            <a:off x="152400" y="6529206"/>
            <a:ext cx="1447800" cy="276999"/>
          </a:xfrm>
          <a:prstGeom prst="rect">
            <a:avLst/>
          </a:prstGeom>
          <a:noFill/>
        </p:spPr>
        <p:txBody>
          <a:bodyPr wrap="square" rtlCol="0">
            <a:spAutoFit/>
          </a:bodyPr>
          <a:lstStyle/>
          <a:p>
            <a:r>
              <a:rPr lang="en-US" sz="1200" dirty="0">
                <a:solidFill>
                  <a:schemeClr val="bg1">
                    <a:lumMod val="50000"/>
                  </a:schemeClr>
                </a:solidFill>
                <a:latin typeface="+mj-lt"/>
              </a:rPr>
              <a:t>KY BRFSS 2015</a:t>
            </a:r>
          </a:p>
        </p:txBody>
      </p:sp>
    </p:spTree>
    <p:extLst>
      <p:ext uri="{BB962C8B-B14F-4D97-AF65-F5344CB8AC3E}">
        <p14:creationId xmlns:p14="http://schemas.microsoft.com/office/powerpoint/2010/main" val="3749889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7772400" cy="1362075"/>
          </a:xfrm>
        </p:spPr>
        <p:txBody>
          <a:bodyPr/>
          <a:lstStyle/>
          <a:p>
            <a:r>
              <a:rPr lang="en-US" dirty="0"/>
              <a:t>Case Study: Covington Housing Authority</a:t>
            </a:r>
          </a:p>
        </p:txBody>
      </p:sp>
    </p:spTree>
    <p:extLst>
      <p:ext uri="{BB962C8B-B14F-4D97-AF65-F5344CB8AC3E}">
        <p14:creationId xmlns:p14="http://schemas.microsoft.com/office/powerpoint/2010/main" val="73497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55638"/>
          </a:xfrm>
        </p:spPr>
        <p:txBody>
          <a:bodyPr>
            <a:normAutofit fontScale="90000"/>
          </a:bodyPr>
          <a:lstStyle/>
          <a:p>
            <a:r>
              <a:rPr lang="en-US" dirty="0"/>
              <a:t>Case Study: Housing Authority of Covington</a:t>
            </a:r>
          </a:p>
        </p:txBody>
      </p:sp>
      <p:sp>
        <p:nvSpPr>
          <p:cNvPr id="6" name="Rectangle 5"/>
          <p:cNvSpPr/>
          <p:nvPr/>
        </p:nvSpPr>
        <p:spPr>
          <a:xfrm>
            <a:off x="2895600" y="2342149"/>
            <a:ext cx="3048000" cy="1371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19400" y="4038600"/>
            <a:ext cx="3200400" cy="990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81300" y="5312661"/>
            <a:ext cx="3352800" cy="990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8" name="Picture 4" descr="http://www.hacov.org/Portals/hacov/Images/latonia.jpg"/>
          <p:cNvPicPr>
            <a:picLocks noChangeAspect="1" noChangeArrowheads="1"/>
          </p:cNvPicPr>
          <p:nvPr/>
        </p:nvPicPr>
        <p:blipFill>
          <a:blip r:embed="rId3" cstate="print"/>
          <a:srcRect/>
          <a:stretch>
            <a:fillRect/>
          </a:stretch>
        </p:blipFill>
        <p:spPr bwMode="auto">
          <a:xfrm>
            <a:off x="409575" y="2743199"/>
            <a:ext cx="2143125" cy="3200401"/>
          </a:xfrm>
          <a:prstGeom prst="rect">
            <a:avLst/>
          </a:prstGeom>
          <a:noFill/>
        </p:spPr>
      </p:pic>
      <p:pic>
        <p:nvPicPr>
          <p:cNvPr id="31750" name="Picture 6" descr="http://www.hacov.org/Portals/hacov/Images/goldenTower.jpg"/>
          <p:cNvPicPr>
            <a:picLocks noChangeAspect="1" noChangeArrowheads="1"/>
          </p:cNvPicPr>
          <p:nvPr/>
        </p:nvPicPr>
        <p:blipFill>
          <a:blip r:embed="rId4" cstate="print"/>
          <a:srcRect/>
          <a:stretch>
            <a:fillRect/>
          </a:stretch>
        </p:blipFill>
        <p:spPr bwMode="auto">
          <a:xfrm>
            <a:off x="6400800" y="2666999"/>
            <a:ext cx="2248779" cy="3352799"/>
          </a:xfrm>
          <a:prstGeom prst="rect">
            <a:avLst/>
          </a:prstGeom>
          <a:noFill/>
        </p:spPr>
      </p:pic>
      <p:sp>
        <p:nvSpPr>
          <p:cNvPr id="13" name="TextBox 12"/>
          <p:cNvSpPr txBox="1"/>
          <p:nvPr/>
        </p:nvSpPr>
        <p:spPr>
          <a:xfrm>
            <a:off x="3086100" y="2718818"/>
            <a:ext cx="2667000" cy="646331"/>
          </a:xfrm>
          <a:prstGeom prst="rect">
            <a:avLst/>
          </a:prstGeom>
          <a:noFill/>
        </p:spPr>
        <p:txBody>
          <a:bodyPr wrap="square" rtlCol="0">
            <a:spAutoFit/>
          </a:bodyPr>
          <a:lstStyle/>
          <a:p>
            <a:pPr algn="ctr"/>
            <a:r>
              <a:rPr lang="en-US" dirty="0"/>
              <a:t>4 Conventional public housing sites</a:t>
            </a:r>
            <a:endParaRPr lang="en-US" sz="1200" dirty="0"/>
          </a:p>
        </p:txBody>
      </p:sp>
      <p:sp>
        <p:nvSpPr>
          <p:cNvPr id="14" name="TextBox 13"/>
          <p:cNvSpPr txBox="1"/>
          <p:nvPr/>
        </p:nvSpPr>
        <p:spPr>
          <a:xfrm>
            <a:off x="3124200" y="4343400"/>
            <a:ext cx="2667000" cy="369332"/>
          </a:xfrm>
          <a:prstGeom prst="rect">
            <a:avLst/>
          </a:prstGeom>
          <a:noFill/>
        </p:spPr>
        <p:txBody>
          <a:bodyPr wrap="square" rtlCol="0">
            <a:spAutoFit/>
          </a:bodyPr>
          <a:lstStyle/>
          <a:p>
            <a:pPr algn="ctr"/>
            <a:r>
              <a:rPr lang="en-US" dirty="0"/>
              <a:t>Over 800 units</a:t>
            </a:r>
          </a:p>
        </p:txBody>
      </p:sp>
      <p:sp>
        <p:nvSpPr>
          <p:cNvPr id="15" name="TextBox 14"/>
          <p:cNvSpPr txBox="1"/>
          <p:nvPr/>
        </p:nvSpPr>
        <p:spPr>
          <a:xfrm>
            <a:off x="3124200" y="5486400"/>
            <a:ext cx="2667000" cy="646331"/>
          </a:xfrm>
          <a:prstGeom prst="rect">
            <a:avLst/>
          </a:prstGeom>
          <a:solidFill>
            <a:schemeClr val="tx2"/>
          </a:solidFill>
        </p:spPr>
        <p:txBody>
          <a:bodyPr wrap="square" rtlCol="0">
            <a:spAutoFit/>
          </a:bodyPr>
          <a:lstStyle/>
          <a:p>
            <a:pPr algn="ctr"/>
            <a:r>
              <a:rPr lang="en-US" dirty="0"/>
              <a:t>1,674 residents</a:t>
            </a:r>
          </a:p>
          <a:p>
            <a:pPr algn="ctr"/>
            <a:r>
              <a:rPr lang="en-US" dirty="0"/>
              <a:t>400 youth age 0 -5 </a:t>
            </a:r>
          </a:p>
        </p:txBody>
      </p:sp>
    </p:spTree>
    <p:extLst>
      <p:ext uri="{BB962C8B-B14F-4D97-AF65-F5344CB8AC3E}">
        <p14:creationId xmlns:p14="http://schemas.microsoft.com/office/powerpoint/2010/main" val="2244476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itle 1"/>
          <p:cNvSpPr>
            <a:spLocks noGrp="1"/>
          </p:cNvSpPr>
          <p:nvPr>
            <p:ph type="title"/>
          </p:nvPr>
        </p:nvSpPr>
        <p:spPr/>
        <p:txBody>
          <a:bodyPr/>
          <a:lstStyle/>
          <a:p>
            <a:r>
              <a:rPr lang="en-US"/>
              <a:t>Resident Support</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095049911"/>
              </p:ext>
            </p:extLst>
          </p:nvPr>
        </p:nvGraphicFramePr>
        <p:xfrm>
          <a:off x="838200" y="2286000"/>
          <a:ext cx="7467599" cy="2667000"/>
        </p:xfrm>
        <a:graphic>
          <a:graphicData uri="http://schemas.openxmlformats.org/drawingml/2006/table">
            <a:tbl>
              <a:tblPr/>
              <a:tblGrid>
                <a:gridCol w="1281073">
                  <a:extLst>
                    <a:ext uri="{9D8B030D-6E8A-4147-A177-3AD203B41FA5}">
                      <a16:colId xmlns:a16="http://schemas.microsoft.com/office/drawing/2014/main" val="20000"/>
                    </a:ext>
                  </a:extLst>
                </a:gridCol>
                <a:gridCol w="976056">
                  <a:extLst>
                    <a:ext uri="{9D8B030D-6E8A-4147-A177-3AD203B41FA5}">
                      <a16:colId xmlns:a16="http://schemas.microsoft.com/office/drawing/2014/main" val="20001"/>
                    </a:ext>
                  </a:extLst>
                </a:gridCol>
                <a:gridCol w="1037059">
                  <a:extLst>
                    <a:ext uri="{9D8B030D-6E8A-4147-A177-3AD203B41FA5}">
                      <a16:colId xmlns:a16="http://schemas.microsoft.com/office/drawing/2014/main" val="20002"/>
                    </a:ext>
                  </a:extLst>
                </a:gridCol>
                <a:gridCol w="1037059">
                  <a:extLst>
                    <a:ext uri="{9D8B030D-6E8A-4147-A177-3AD203B41FA5}">
                      <a16:colId xmlns:a16="http://schemas.microsoft.com/office/drawing/2014/main" val="20003"/>
                    </a:ext>
                  </a:extLst>
                </a:gridCol>
                <a:gridCol w="976056">
                  <a:extLst>
                    <a:ext uri="{9D8B030D-6E8A-4147-A177-3AD203B41FA5}">
                      <a16:colId xmlns:a16="http://schemas.microsoft.com/office/drawing/2014/main" val="20004"/>
                    </a:ext>
                  </a:extLst>
                </a:gridCol>
                <a:gridCol w="1037059">
                  <a:extLst>
                    <a:ext uri="{9D8B030D-6E8A-4147-A177-3AD203B41FA5}">
                      <a16:colId xmlns:a16="http://schemas.microsoft.com/office/drawing/2014/main" val="20005"/>
                    </a:ext>
                  </a:extLst>
                </a:gridCol>
                <a:gridCol w="1123237">
                  <a:extLst>
                    <a:ext uri="{9D8B030D-6E8A-4147-A177-3AD203B41FA5}">
                      <a16:colId xmlns:a16="http://schemas.microsoft.com/office/drawing/2014/main" val="20006"/>
                    </a:ext>
                  </a:extLst>
                </a:gridCol>
              </a:tblGrid>
              <a:tr h="593273">
                <a:tc gridSpan="7">
                  <a:txBody>
                    <a:bodyPr/>
                    <a:lstStyle/>
                    <a:p>
                      <a:pPr marR="0" indent="0" algn="ctr" rtl="0">
                        <a:spcBef>
                          <a:spcPts val="0"/>
                        </a:spcBef>
                        <a:spcAft>
                          <a:spcPts val="1400"/>
                        </a:spcAft>
                      </a:pPr>
                      <a:r>
                        <a:rPr lang="en-US" sz="1800" kern="1400" dirty="0">
                          <a:solidFill>
                            <a:srgbClr val="000000"/>
                          </a:solidFill>
                          <a:latin typeface="Tahoma"/>
                        </a:rPr>
                        <a:t>Support for Smoke-Free Housing by Housing Community</a:t>
                      </a:r>
                      <a:endParaRPr lang="en-US" sz="1800" kern="1400" dirty="0">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2656">
                <a:tc>
                  <a:txBody>
                    <a:bodyPr/>
                    <a:lstStyle/>
                    <a:p>
                      <a:pPr marR="0" indent="0" algn="ctr" rtl="0">
                        <a:spcBef>
                          <a:spcPts val="0"/>
                        </a:spcBef>
                        <a:spcAft>
                          <a:spcPts val="1400"/>
                        </a:spcAft>
                      </a:pPr>
                      <a:r>
                        <a:rPr lang="en-US" sz="1400" b="1" kern="1400" dirty="0">
                          <a:solidFill>
                            <a:srgbClr val="FFFFFF"/>
                          </a:solidFill>
                          <a:latin typeface="Tahoma"/>
                        </a:rPr>
                        <a:t>HAC Community</a:t>
                      </a:r>
                      <a:endParaRPr lang="en-US" sz="1400" kern="1400" dirty="0">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marR="0" indent="0" algn="ctr" rtl="0">
                        <a:spcBef>
                          <a:spcPts val="0"/>
                        </a:spcBef>
                        <a:spcAft>
                          <a:spcPts val="1400"/>
                        </a:spcAft>
                      </a:pPr>
                      <a:r>
                        <a:rPr lang="en-US" sz="1400" b="1" kern="1400" dirty="0">
                          <a:solidFill>
                            <a:srgbClr val="FFFFFF"/>
                          </a:solidFill>
                          <a:latin typeface="Tahoma"/>
                        </a:rPr>
                        <a:t>Support</a:t>
                      </a:r>
                      <a:endParaRPr lang="en-US" sz="1400" kern="1400" dirty="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marR="0" indent="0" algn="ctr" rtl="0">
                        <a:spcBef>
                          <a:spcPts val="0"/>
                        </a:spcBef>
                        <a:spcAft>
                          <a:spcPts val="1400"/>
                        </a:spcAft>
                      </a:pPr>
                      <a:r>
                        <a:rPr lang="en-US" sz="1400" b="1" kern="1400" dirty="0">
                          <a:solidFill>
                            <a:srgbClr val="FFFFFF"/>
                          </a:solidFill>
                          <a:latin typeface="Tahoma"/>
                        </a:rPr>
                        <a:t>Do Not Support</a:t>
                      </a:r>
                      <a:endParaRPr lang="en-US" sz="1400" kern="1400" dirty="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marR="0" indent="0" algn="ctr" rtl="0">
                        <a:spcBef>
                          <a:spcPts val="0"/>
                        </a:spcBef>
                        <a:spcAft>
                          <a:spcPts val="1400"/>
                        </a:spcAft>
                      </a:pPr>
                      <a:r>
                        <a:rPr lang="en-US" sz="1400" b="1" kern="1400" dirty="0">
                          <a:solidFill>
                            <a:srgbClr val="FFFFFF"/>
                          </a:solidFill>
                          <a:latin typeface="Tahoma"/>
                        </a:rPr>
                        <a:t>No Response</a:t>
                      </a:r>
                      <a:endParaRPr lang="en-US" sz="1400" kern="1400" dirty="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marR="0" indent="0" algn="ctr" rtl="0">
                        <a:spcBef>
                          <a:spcPts val="0"/>
                        </a:spcBef>
                        <a:spcAft>
                          <a:spcPts val="1400"/>
                        </a:spcAft>
                      </a:pPr>
                      <a:r>
                        <a:rPr lang="en-US" sz="1400" b="1" kern="1400" dirty="0">
                          <a:solidFill>
                            <a:srgbClr val="FFFFFF"/>
                          </a:solidFill>
                          <a:latin typeface="Tahoma"/>
                        </a:rPr>
                        <a:t>Total</a:t>
                      </a:r>
                      <a:endParaRPr lang="en-US" sz="1400" kern="1400" dirty="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marR="0" indent="0" algn="ctr" rtl="0">
                        <a:spcBef>
                          <a:spcPts val="0"/>
                        </a:spcBef>
                        <a:spcAft>
                          <a:spcPts val="1400"/>
                        </a:spcAft>
                      </a:pPr>
                      <a:r>
                        <a:rPr lang="en-US" sz="1400" b="1" kern="1400" dirty="0">
                          <a:solidFill>
                            <a:srgbClr val="FFFFFF"/>
                          </a:solidFill>
                          <a:latin typeface="Tahoma"/>
                        </a:rPr>
                        <a:t>Support %</a:t>
                      </a:r>
                      <a:endParaRPr lang="en-US" sz="1400" kern="1400" dirty="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marR="0" indent="0" algn="ctr" rtl="0">
                        <a:spcBef>
                          <a:spcPts val="0"/>
                        </a:spcBef>
                        <a:spcAft>
                          <a:spcPts val="1400"/>
                        </a:spcAft>
                      </a:pPr>
                      <a:r>
                        <a:rPr lang="en-US" sz="1400" b="1" kern="1400" dirty="0">
                          <a:solidFill>
                            <a:srgbClr val="FFFFFF"/>
                          </a:solidFill>
                          <a:latin typeface="Tahoma"/>
                        </a:rPr>
                        <a:t>Do Not Support %</a:t>
                      </a:r>
                      <a:endParaRPr lang="en-US" sz="1400" kern="1400" dirty="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1"/>
                  </a:ext>
                </a:extLst>
              </a:tr>
              <a:tr h="512657">
                <a:tc>
                  <a:txBody>
                    <a:bodyPr/>
                    <a:lstStyle/>
                    <a:p>
                      <a:pPr marR="0" indent="0" algn="ctr" rtl="0">
                        <a:spcBef>
                          <a:spcPts val="0"/>
                        </a:spcBef>
                        <a:spcAft>
                          <a:spcPts val="1400"/>
                        </a:spcAft>
                      </a:pPr>
                      <a:r>
                        <a:rPr lang="en-US" sz="1400" kern="1400">
                          <a:solidFill>
                            <a:srgbClr val="000000"/>
                          </a:solidFill>
                          <a:latin typeface="Tahoma"/>
                        </a:rPr>
                        <a:t>Golden Tower</a:t>
                      </a:r>
                      <a:endParaRPr lang="en-US" sz="1400" kern="1400">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marR="0" indent="0" algn="ctr" rtl="0">
                        <a:spcBef>
                          <a:spcPts val="0"/>
                        </a:spcBef>
                        <a:spcAft>
                          <a:spcPts val="1400"/>
                        </a:spcAft>
                      </a:pPr>
                      <a:r>
                        <a:rPr lang="en-US" sz="1400" kern="1400" dirty="0">
                          <a:solidFill>
                            <a:srgbClr val="000000"/>
                          </a:solidFill>
                          <a:latin typeface="Tahoma"/>
                        </a:rPr>
                        <a:t>10</a:t>
                      </a:r>
                      <a:endParaRPr lang="en-US" sz="1400" kern="1400" dirty="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marR="0" indent="0" algn="ctr" rtl="0">
                        <a:spcBef>
                          <a:spcPts val="0"/>
                        </a:spcBef>
                        <a:spcAft>
                          <a:spcPts val="1400"/>
                        </a:spcAft>
                      </a:pPr>
                      <a:r>
                        <a:rPr lang="en-US" sz="1400" kern="1400" dirty="0">
                          <a:solidFill>
                            <a:srgbClr val="000000"/>
                          </a:solidFill>
                          <a:latin typeface="Tahoma"/>
                        </a:rPr>
                        <a:t>17</a:t>
                      </a:r>
                      <a:endParaRPr lang="en-US" sz="1400" kern="1400" dirty="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marR="0" indent="0" algn="ctr" rtl="0">
                        <a:spcBef>
                          <a:spcPts val="0"/>
                        </a:spcBef>
                        <a:spcAft>
                          <a:spcPts val="1400"/>
                        </a:spcAft>
                      </a:pPr>
                      <a:r>
                        <a:rPr lang="en-US" sz="1400" kern="1400" dirty="0">
                          <a:solidFill>
                            <a:srgbClr val="000000"/>
                          </a:solidFill>
                          <a:latin typeface="Tahoma"/>
                        </a:rPr>
                        <a:t>1</a:t>
                      </a:r>
                      <a:endParaRPr lang="en-US" sz="1400" kern="1400" dirty="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marR="0" indent="0" algn="ctr" rtl="0">
                        <a:spcBef>
                          <a:spcPts val="0"/>
                        </a:spcBef>
                        <a:spcAft>
                          <a:spcPts val="1400"/>
                        </a:spcAft>
                      </a:pPr>
                      <a:r>
                        <a:rPr lang="en-US" sz="1400" kern="1400" dirty="0">
                          <a:solidFill>
                            <a:srgbClr val="000000"/>
                          </a:solidFill>
                          <a:latin typeface="Tahoma"/>
                        </a:rPr>
                        <a:t>28</a:t>
                      </a:r>
                      <a:endParaRPr lang="en-US" sz="1400" kern="1400" dirty="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marR="0" indent="0" algn="ctr" rtl="0">
                        <a:spcBef>
                          <a:spcPts val="0"/>
                        </a:spcBef>
                        <a:spcAft>
                          <a:spcPts val="1400"/>
                        </a:spcAft>
                      </a:pPr>
                      <a:r>
                        <a:rPr lang="en-US" sz="1400" kern="1400" dirty="0">
                          <a:solidFill>
                            <a:srgbClr val="000000"/>
                          </a:solidFill>
                          <a:latin typeface="Tahoma"/>
                        </a:rPr>
                        <a:t>35.71%</a:t>
                      </a:r>
                      <a:endParaRPr lang="en-US" sz="1400" kern="1400" dirty="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marR="0" indent="0" algn="ctr" rtl="0">
                        <a:spcBef>
                          <a:spcPts val="0"/>
                        </a:spcBef>
                        <a:spcAft>
                          <a:spcPts val="1400"/>
                        </a:spcAft>
                      </a:pPr>
                      <a:r>
                        <a:rPr lang="en-US" sz="1400" kern="1400" dirty="0">
                          <a:solidFill>
                            <a:srgbClr val="000000"/>
                          </a:solidFill>
                          <a:latin typeface="Tahoma"/>
                        </a:rPr>
                        <a:t>60.71%</a:t>
                      </a:r>
                      <a:endParaRPr lang="en-US" sz="1400" kern="1400" dirty="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extLst>
                  <a:ext uri="{0D108BD9-81ED-4DB2-BD59-A6C34878D82A}">
                    <a16:rowId xmlns:a16="http://schemas.microsoft.com/office/drawing/2014/main" val="10002"/>
                  </a:ext>
                </a:extLst>
              </a:tr>
              <a:tr h="479207">
                <a:tc>
                  <a:txBody>
                    <a:bodyPr/>
                    <a:lstStyle/>
                    <a:p>
                      <a:pPr marR="0" indent="0" algn="ctr" rtl="0">
                        <a:spcBef>
                          <a:spcPts val="0"/>
                        </a:spcBef>
                        <a:spcAft>
                          <a:spcPts val="1400"/>
                        </a:spcAft>
                      </a:pPr>
                      <a:r>
                        <a:rPr lang="en-US" sz="1400" kern="1400">
                          <a:solidFill>
                            <a:srgbClr val="000000"/>
                          </a:solidFill>
                          <a:latin typeface="Tahoma"/>
                        </a:rPr>
                        <a:t>City Heights</a:t>
                      </a:r>
                      <a:endParaRPr lang="en-US" sz="1400" kern="1400">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marR="0" indent="0" algn="ctr" rtl="0">
                        <a:spcBef>
                          <a:spcPts val="0"/>
                        </a:spcBef>
                        <a:spcAft>
                          <a:spcPts val="1400"/>
                        </a:spcAft>
                      </a:pPr>
                      <a:r>
                        <a:rPr lang="en-US" sz="1400" kern="1400">
                          <a:solidFill>
                            <a:srgbClr val="000000"/>
                          </a:solidFill>
                          <a:latin typeface="Tahoma"/>
                        </a:rPr>
                        <a:t>59</a:t>
                      </a:r>
                      <a:endParaRPr lang="en-US" sz="1400" kern="140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marR="0" indent="0" algn="ctr" rtl="0">
                        <a:spcBef>
                          <a:spcPts val="0"/>
                        </a:spcBef>
                        <a:spcAft>
                          <a:spcPts val="1400"/>
                        </a:spcAft>
                      </a:pPr>
                      <a:r>
                        <a:rPr lang="en-US" sz="1400" kern="1400" dirty="0">
                          <a:solidFill>
                            <a:srgbClr val="000000"/>
                          </a:solidFill>
                          <a:latin typeface="Tahoma"/>
                        </a:rPr>
                        <a:t>46</a:t>
                      </a:r>
                      <a:endParaRPr lang="en-US" sz="1400" kern="1400" dirty="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marR="0" indent="0" algn="ctr" rtl="0">
                        <a:spcBef>
                          <a:spcPts val="0"/>
                        </a:spcBef>
                        <a:spcAft>
                          <a:spcPts val="1400"/>
                        </a:spcAft>
                      </a:pPr>
                      <a:r>
                        <a:rPr lang="en-US" sz="1400" kern="1400" dirty="0">
                          <a:solidFill>
                            <a:srgbClr val="000000"/>
                          </a:solidFill>
                          <a:latin typeface="Tahoma"/>
                        </a:rPr>
                        <a:t>0</a:t>
                      </a:r>
                      <a:endParaRPr lang="en-US" sz="1400" kern="1400" dirty="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marR="0" indent="0" algn="ctr" rtl="0">
                        <a:spcBef>
                          <a:spcPts val="0"/>
                        </a:spcBef>
                        <a:spcAft>
                          <a:spcPts val="1400"/>
                        </a:spcAft>
                      </a:pPr>
                      <a:r>
                        <a:rPr lang="en-US" sz="1400" kern="1400">
                          <a:solidFill>
                            <a:srgbClr val="000000"/>
                          </a:solidFill>
                          <a:latin typeface="Tahoma"/>
                        </a:rPr>
                        <a:t>105</a:t>
                      </a:r>
                      <a:endParaRPr lang="en-US" sz="1400" kern="140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marR="0" indent="0" algn="ctr" rtl="0">
                        <a:spcBef>
                          <a:spcPts val="0"/>
                        </a:spcBef>
                        <a:spcAft>
                          <a:spcPts val="1400"/>
                        </a:spcAft>
                      </a:pPr>
                      <a:r>
                        <a:rPr lang="en-US" sz="1400" kern="1400" dirty="0">
                          <a:solidFill>
                            <a:srgbClr val="000000"/>
                          </a:solidFill>
                          <a:latin typeface="Tahoma"/>
                        </a:rPr>
                        <a:t>56.19%</a:t>
                      </a:r>
                      <a:endParaRPr lang="en-US" sz="1400" kern="1400" dirty="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tc>
                  <a:txBody>
                    <a:bodyPr/>
                    <a:lstStyle/>
                    <a:p>
                      <a:pPr marR="0" indent="0" algn="ctr" rtl="0">
                        <a:spcBef>
                          <a:spcPts val="0"/>
                        </a:spcBef>
                        <a:spcAft>
                          <a:spcPts val="1400"/>
                        </a:spcAft>
                      </a:pPr>
                      <a:r>
                        <a:rPr lang="en-US" sz="1400" kern="1400" dirty="0">
                          <a:solidFill>
                            <a:srgbClr val="000000"/>
                          </a:solidFill>
                          <a:latin typeface="Tahoma"/>
                        </a:rPr>
                        <a:t>43.81%</a:t>
                      </a:r>
                      <a:endParaRPr lang="en-US" sz="1400" kern="1400" dirty="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D8D8"/>
                    </a:solidFill>
                  </a:tcPr>
                </a:tc>
                <a:extLst>
                  <a:ext uri="{0D108BD9-81ED-4DB2-BD59-A6C34878D82A}">
                    <a16:rowId xmlns:a16="http://schemas.microsoft.com/office/drawing/2014/main" val="10003"/>
                  </a:ext>
                </a:extLst>
              </a:tr>
              <a:tr h="479207">
                <a:tc>
                  <a:txBody>
                    <a:bodyPr/>
                    <a:lstStyle/>
                    <a:p>
                      <a:pPr marR="0" indent="0" algn="ctr" rtl="0">
                        <a:spcBef>
                          <a:spcPts val="0"/>
                        </a:spcBef>
                        <a:spcAft>
                          <a:spcPts val="1400"/>
                        </a:spcAft>
                      </a:pPr>
                      <a:r>
                        <a:rPr lang="en-US" sz="1400" kern="1400">
                          <a:solidFill>
                            <a:srgbClr val="000000"/>
                          </a:solidFill>
                          <a:latin typeface="Tahoma"/>
                        </a:rPr>
                        <a:t>Latonia Terrace</a:t>
                      </a:r>
                      <a:endParaRPr lang="en-US" sz="1400" kern="1400">
                        <a:solidFill>
                          <a:srgbClr val="000000"/>
                        </a:solidFill>
                        <a:latin typeface="Times New Roman"/>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marR="0" indent="0" algn="ctr" rtl="0">
                        <a:spcBef>
                          <a:spcPts val="0"/>
                        </a:spcBef>
                        <a:spcAft>
                          <a:spcPts val="1400"/>
                        </a:spcAft>
                      </a:pPr>
                      <a:r>
                        <a:rPr lang="en-US" sz="1400" kern="1400">
                          <a:solidFill>
                            <a:srgbClr val="000000"/>
                          </a:solidFill>
                          <a:latin typeface="Tahoma"/>
                        </a:rPr>
                        <a:t>54</a:t>
                      </a:r>
                      <a:endParaRPr lang="en-US" sz="1400" kern="140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marR="0" indent="0" algn="ctr" rtl="0">
                        <a:spcBef>
                          <a:spcPts val="0"/>
                        </a:spcBef>
                        <a:spcAft>
                          <a:spcPts val="1400"/>
                        </a:spcAft>
                      </a:pPr>
                      <a:r>
                        <a:rPr lang="en-US" sz="1400" kern="1400" dirty="0">
                          <a:solidFill>
                            <a:srgbClr val="000000"/>
                          </a:solidFill>
                          <a:latin typeface="Tahoma"/>
                        </a:rPr>
                        <a:t>29</a:t>
                      </a:r>
                      <a:endParaRPr lang="en-US" sz="1400" kern="1400" dirty="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marR="0" indent="0" algn="ctr" rtl="0">
                        <a:spcBef>
                          <a:spcPts val="0"/>
                        </a:spcBef>
                        <a:spcAft>
                          <a:spcPts val="1400"/>
                        </a:spcAft>
                      </a:pPr>
                      <a:r>
                        <a:rPr lang="en-US" sz="1400" kern="1400" dirty="0">
                          <a:solidFill>
                            <a:srgbClr val="000000"/>
                          </a:solidFill>
                          <a:latin typeface="Tahoma"/>
                        </a:rPr>
                        <a:t>1</a:t>
                      </a:r>
                      <a:endParaRPr lang="en-US" sz="1400" kern="1400" dirty="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marR="0" indent="0" algn="ctr" rtl="0">
                        <a:spcBef>
                          <a:spcPts val="0"/>
                        </a:spcBef>
                        <a:spcAft>
                          <a:spcPts val="1400"/>
                        </a:spcAft>
                      </a:pPr>
                      <a:r>
                        <a:rPr lang="en-US" sz="1400" kern="1400" dirty="0">
                          <a:solidFill>
                            <a:srgbClr val="000000"/>
                          </a:solidFill>
                          <a:latin typeface="Tahoma"/>
                        </a:rPr>
                        <a:t>84</a:t>
                      </a:r>
                      <a:endParaRPr lang="en-US" sz="1400" kern="1400" dirty="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marR="0" indent="0" algn="ctr" rtl="0">
                        <a:spcBef>
                          <a:spcPts val="0"/>
                        </a:spcBef>
                        <a:spcAft>
                          <a:spcPts val="1400"/>
                        </a:spcAft>
                      </a:pPr>
                      <a:r>
                        <a:rPr lang="en-US" sz="1400" kern="1400" dirty="0">
                          <a:solidFill>
                            <a:srgbClr val="000000"/>
                          </a:solidFill>
                          <a:latin typeface="Tahoma"/>
                        </a:rPr>
                        <a:t>64.29%</a:t>
                      </a:r>
                      <a:endParaRPr lang="en-US" sz="1400" kern="1400" dirty="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tc>
                  <a:txBody>
                    <a:bodyPr/>
                    <a:lstStyle/>
                    <a:p>
                      <a:pPr marR="0" indent="0" algn="ctr" rtl="0">
                        <a:spcBef>
                          <a:spcPts val="0"/>
                        </a:spcBef>
                        <a:spcAft>
                          <a:spcPts val="1400"/>
                        </a:spcAft>
                      </a:pPr>
                      <a:r>
                        <a:rPr lang="en-US" sz="1400" kern="1400" dirty="0">
                          <a:solidFill>
                            <a:srgbClr val="000000"/>
                          </a:solidFill>
                          <a:latin typeface="Tahoma"/>
                        </a:rPr>
                        <a:t>34.52%</a:t>
                      </a:r>
                      <a:endParaRPr lang="en-US" sz="1400" kern="1400" dirty="0">
                        <a:solidFill>
                          <a:srgbClr val="000000"/>
                        </a:solidFill>
                        <a:latin typeface="Times New Roman"/>
                      </a:endParaRPr>
                    </a:p>
                  </a:txBody>
                  <a:tcPr marL="0" marR="0" marT="0" marB="0" anchor="b">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A5A5"/>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838200" y="5638800"/>
            <a:ext cx="7467600" cy="523220"/>
          </a:xfrm>
          <a:prstGeom prst="rect">
            <a:avLst/>
          </a:prstGeom>
          <a:noFill/>
        </p:spPr>
        <p:txBody>
          <a:bodyPr wrap="square" rtlCol="0">
            <a:spAutoFit/>
          </a:bodyPr>
          <a:lstStyle/>
          <a:p>
            <a:pPr algn="ctr"/>
            <a:r>
              <a:rPr lang="en-US" sz="2800" dirty="0">
                <a:latin typeface="+mj-lt"/>
              </a:rPr>
              <a:t>57% of all residents supported smoke-free policy</a:t>
            </a:r>
          </a:p>
        </p:txBody>
      </p:sp>
    </p:spTree>
    <p:extLst>
      <p:ext uri="{BB962C8B-B14F-4D97-AF65-F5344CB8AC3E}">
        <p14:creationId xmlns:p14="http://schemas.microsoft.com/office/powerpoint/2010/main" val="29329978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3">
      <a:dk1>
        <a:sysClr val="windowText" lastClr="000000"/>
      </a:dk1>
      <a:lt1>
        <a:sysClr val="window" lastClr="FFFFFF"/>
      </a:lt1>
      <a:dk2>
        <a:srgbClr val="FFFFFF"/>
      </a:dk2>
      <a:lt2>
        <a:srgbClr val="000000"/>
      </a:lt2>
      <a:accent1>
        <a:srgbClr val="0F6FC6"/>
      </a:accent1>
      <a:accent2>
        <a:srgbClr val="073763"/>
      </a:accent2>
      <a:accent3>
        <a:srgbClr val="0B5394"/>
      </a:accent3>
      <a:accent4>
        <a:srgbClr val="05686C"/>
      </a:accent4>
      <a:accent5>
        <a:srgbClr val="3ECCB4"/>
      </a:accent5>
      <a:accent6>
        <a:srgbClr val="248D7B"/>
      </a:accent6>
      <a:hlink>
        <a:srgbClr val="0070C0"/>
      </a:hlink>
      <a:folHlink>
        <a:srgbClr val="0070C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AE785581BE4546A076E41FB77BFC33" ma:contentTypeVersion="5" ma:contentTypeDescription="Create a new document." ma:contentTypeScope="" ma:versionID="124b09f326f739713bada2d595b4a596">
  <xsd:schema xmlns:xsd="http://www.w3.org/2001/XMLSchema" xmlns:p="http://schemas.microsoft.com/office/2006/metadata/properties" xmlns:ns1="http://schemas.microsoft.com/sharepoint/v3" xmlns:ns2="540a4017-22d9-44e0-b6ab-03a3cfc71131" targetNamespace="http://schemas.microsoft.com/office/2006/metadata/properties" ma:root="true" ma:fieldsID="437852d873814e58c2aafb361a629f6d" ns1:_="" ns2:_="">
    <xsd:import namespace="http://schemas.microsoft.com/sharepoint/v3"/>
    <xsd:import namespace="540a4017-22d9-44e0-b6ab-03a3cfc71131"/>
    <xsd:element name="properties">
      <xsd:complexType>
        <xsd:sequence>
          <xsd:element name="documentManagement">
            <xsd:complexType>
              <xsd:all>
                <xsd:element ref="ns1:PublishingStartDate" minOccurs="0"/>
                <xsd:element ref="ns1:PublishingExpirationDate" minOccurs="0"/>
                <xsd:element ref="ns2:globalResourceTags" minOccurs="0"/>
                <xsd:element ref="ns2:globalUserGroups" minOccurs="0"/>
                <xsd:element ref="ns2:globalResourceTagsChoiceMulti" minOccurs="0"/>
                <xsd:element ref="ns2:globalUserGroupsChoiceMulti"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540a4017-22d9-44e0-b6ab-03a3cfc71131" elementFormDefault="qualified">
    <xsd:import namespace="http://schemas.microsoft.com/office/2006/documentManagement/types"/>
    <xsd:element name="globalResourceTags" ma:index="10" nillable="true" ma:displayName="Global Resource Tags (old)" ma:list="{8ea3f93a-cfc3-4c56-94c3-2b3d8720da20}" ma:internalName="globalResourceTags" ma:showField="Title" ma:web="540a4017-22d9-44e0-b6ab-03a3cfc71131">
      <xsd:complexType>
        <xsd:complexContent>
          <xsd:extension base="dms:MultiChoiceLookup">
            <xsd:sequence>
              <xsd:element name="Value" type="dms:Lookup" maxOccurs="unbounded" minOccurs="0" nillable="true"/>
            </xsd:sequence>
          </xsd:extension>
        </xsd:complexContent>
      </xsd:complexType>
    </xsd:element>
    <xsd:element name="globalUserGroups" ma:index="11" nillable="true" ma:displayName="Global User Groups (old)" ma:list="{4cb824b3-47dc-42be-a40e-7cc6c7eccaa2}" ma:internalName="globalUserGroups" ma:showField="Title" ma:web="540a4017-22d9-44e0-b6ab-03a3cfc71131">
      <xsd:complexType>
        <xsd:complexContent>
          <xsd:extension base="dms:MultiChoiceLookup">
            <xsd:sequence>
              <xsd:element name="Value" type="dms:Lookup" maxOccurs="unbounded" minOccurs="0" nillable="true"/>
            </xsd:sequence>
          </xsd:extension>
        </xsd:complexContent>
      </xsd:complexType>
    </xsd:element>
    <xsd:element name="globalResourceTagsChoiceMulti" ma:index="12" nillable="true" ma:displayName="Global Resource Tags" ma:internalName="globalResourceTagsChoiceMulti">
      <xsd:complexType>
        <xsd:complexContent>
          <xsd:extension base="dms:MultiChoice">
            <xsd:sequence>
              <xsd:element name="Value" maxOccurs="unbounded" minOccurs="0" nillable="true">
                <xsd:simpleType>
                  <xsd:restriction base="dms:Choice">
                    <xsd:enumeration value="2-010. Acrobat"/>
                    <xsd:enumeration value="2-011. Affidavit"/>
                    <xsd:enumeration value="2-020. Application"/>
                    <xsd:enumeration value="2-030. Audio"/>
                    <xsd:enumeration value="2-040. Brochure"/>
                    <xsd:enumeration value="2-050. Checklist"/>
                    <xsd:enumeration value="2-060. E-Form"/>
                    <xsd:enumeration value="2-070. Evaluations"/>
                    <xsd:enumeration value="2-080. Excel"/>
                    <xsd:enumeration value="2-090. Fact Sheet"/>
                    <xsd:enumeration value="2-100. FAQ"/>
                    <xsd:enumeration value="2-110. Flowchart"/>
                    <xsd:enumeration value="2-120. Form"/>
                    <xsd:enumeration value="2-130. Handbook"/>
                    <xsd:enumeration value="2-140. Instructions"/>
                    <xsd:enumeration value="2-150. Interim"/>
                    <xsd:enumeration value="2-160. Leave Time"/>
                    <xsd:enumeration value="2-170. Legal"/>
                    <xsd:enumeration value="2-180. Letter"/>
                    <xsd:enumeration value="2-190. Log"/>
                    <xsd:enumeration value="2-200. Macro Enabled"/>
                    <xsd:enumeration value="2-210. Manuals"/>
                    <xsd:enumeration value="2-220. Memo"/>
                    <xsd:enumeration value="2-221. Notice"/>
                    <xsd:enumeration value="2-230. Org Chart"/>
                    <xsd:enumeration value="2-240. PDF"/>
                    <xsd:enumeration value="2-250. Policy"/>
                    <xsd:enumeration value="2-260. PowerPoint"/>
                    <xsd:enumeration value="2-270. Presentation"/>
                    <xsd:enumeration value="2-280. Print Only"/>
                    <xsd:enumeration value="2-290. Procedures"/>
                    <xsd:enumeration value="2-300. Purchase"/>
                    <xsd:enumeration value="2-310. Report"/>
                    <xsd:enumeration value="2-320. Spanish"/>
                    <xsd:enumeration value="2-330. Standards"/>
                    <xsd:enumeration value="2-340. Template"/>
                    <xsd:enumeration value="2-350. Timesheet"/>
                    <xsd:enumeration value="2-360. Tracking Sheet"/>
                    <xsd:enumeration value="2-370. Training"/>
                    <xsd:enumeration value="2-380. Video"/>
                    <xsd:enumeration value="2-390. Visio"/>
                    <xsd:enumeration value="2-400. Word"/>
                  </xsd:restriction>
                </xsd:simpleType>
              </xsd:element>
            </xsd:sequence>
          </xsd:extension>
        </xsd:complexContent>
      </xsd:complexType>
    </xsd:element>
    <xsd:element name="globalUserGroupsChoiceMulti" ma:index="13" nillable="true" ma:displayName="Global User Groups" ma:hidden="true" ma:internalName="globalUserGroupsChoiceMulti" ma:readOnly="false">
      <xsd:complexType>
        <xsd:complexContent>
          <xsd:extension base="dms:MultiChoice">
            <xsd:sequence>
              <xsd:element name="Value" maxOccurs="unbounded" minOccurs="0" nillable="true">
                <xsd:simpleType>
                  <xsd:restriction base="dms:Choice">
                    <xsd:enumeration value="3-010. Administrative"/>
                    <xsd:enumeration value="3-020. All Staff"/>
                    <xsd:enumeration value="3-030. Contractors"/>
                    <xsd:enumeration value="3-040. Evaluation Liaisons"/>
                    <xsd:enumeration value="3-050. Evaluators"/>
                    <xsd:enumeration value="3-060. Exiting Employees"/>
                    <xsd:enumeration value="3-070. Field Staff"/>
                    <xsd:enumeration value="3-080. Merit Staff"/>
                    <xsd:enumeration value="3-090. New Employee"/>
                    <xsd:enumeration value="3-100. Non-Mert Staff"/>
                    <xsd:enumeration value="3-110. Personnel Liaisons"/>
                    <xsd:enumeration value="3-120. QC Staff"/>
                    <xsd:enumeration value="3-130. Supervisors"/>
                    <xsd:enumeration value="3-140. Trainees"/>
                    <xsd:enumeration value="3-150. Trainers"/>
                    <xsd:enumeration value="3-160. Training Liaison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globalUserGroupsChoiceMulti xmlns="540a4017-22d9-44e0-b6ab-03a3cfc71131"/>
    <globalResourceTags xmlns="540a4017-22d9-44e0-b6ab-03a3cfc71131"/>
    <globalResourceTagsChoiceMulti xmlns="540a4017-22d9-44e0-b6ab-03a3cfc71131">
      <Value>2-340. Template</Value>
    </globalResourceTagsChoiceMulti>
    <PublishingExpirationDate xmlns="http://schemas.microsoft.com/sharepoint/v3" xsi:nil="true"/>
    <PublishingStartDate xmlns="http://schemas.microsoft.com/sharepoint/v3" xsi:nil="true"/>
    <globalUserGroups xmlns="540a4017-22d9-44e0-b6ab-03a3cfc71131"/>
  </documentManagement>
</p:properties>
</file>

<file path=customXml/itemProps1.xml><?xml version="1.0" encoding="utf-8"?>
<ds:datastoreItem xmlns:ds="http://schemas.openxmlformats.org/officeDocument/2006/customXml" ds:itemID="{548BBEDD-7B39-4788-8B59-8A9420CA8810}">
  <ds:schemaRefs>
    <ds:schemaRef ds:uri="http://schemas.microsoft.com/sharepoint/v3/contenttype/forms"/>
  </ds:schemaRefs>
</ds:datastoreItem>
</file>

<file path=customXml/itemProps2.xml><?xml version="1.0" encoding="utf-8"?>
<ds:datastoreItem xmlns:ds="http://schemas.openxmlformats.org/officeDocument/2006/customXml" ds:itemID="{5DA2C936-7350-40CF-8398-D2E639D05B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0a4017-22d9-44e0-b6ab-03a3cfc7113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B128BF8-9915-4776-8224-AAC3604333FD}">
  <ds:schemaRefs>
    <ds:schemaRef ds:uri="http://purl.org/dc/dcmitype/"/>
    <ds:schemaRef ds:uri="http://schemas.openxmlformats.org/package/2006/metadata/core-properties"/>
    <ds:schemaRef ds:uri="http://schemas.microsoft.com/sharepoint/v3"/>
    <ds:schemaRef ds:uri="http://purl.org/dc/terms/"/>
    <ds:schemaRef ds:uri="http://schemas.microsoft.com/office/2006/documentManagement/types"/>
    <ds:schemaRef ds:uri="http://purl.org/dc/elements/1.1/"/>
    <ds:schemaRef ds:uri="http://www.w3.org/XML/1998/namespace"/>
    <ds:schemaRef ds:uri="540a4017-22d9-44e0-b6ab-03a3cfc7113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Flow</Template>
  <TotalTime>3908</TotalTime>
  <Words>3490</Words>
  <Application>Microsoft Office PowerPoint</Application>
  <PresentationFormat>On-screen Show (4:3)</PresentationFormat>
  <Paragraphs>367</Paragraphs>
  <Slides>43</Slides>
  <Notes>26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43</vt:i4>
      </vt:variant>
    </vt:vector>
  </HeadingPairs>
  <TitlesOfParts>
    <vt:vector size="58" baseType="lpstr">
      <vt:lpstr>HGP明朝E</vt:lpstr>
      <vt:lpstr>ＭＳ Ｐゴシック</vt:lpstr>
      <vt:lpstr>Arial</vt:lpstr>
      <vt:lpstr>Calibri</vt:lpstr>
      <vt:lpstr>Constantia</vt:lpstr>
      <vt:lpstr>Courier New</vt:lpstr>
      <vt:lpstr>Helvetica</vt:lpstr>
      <vt:lpstr>Tahoma</vt:lpstr>
      <vt:lpstr>Times New Roman</vt:lpstr>
      <vt:lpstr>Verdana</vt:lpstr>
      <vt:lpstr>Wingdings</vt:lpstr>
      <vt:lpstr>Wingdings 2</vt:lpstr>
      <vt:lpstr>Flow</vt:lpstr>
      <vt:lpstr>Office Theme</vt:lpstr>
      <vt:lpstr>1_Office Theme</vt:lpstr>
      <vt:lpstr>PowerPoint Presentation</vt:lpstr>
      <vt:lpstr>Agenda</vt:lpstr>
      <vt:lpstr>Secondhand Smoke Exposure</vt:lpstr>
      <vt:lpstr>PowerPoint Presentation</vt:lpstr>
      <vt:lpstr>PowerPoint Presentation</vt:lpstr>
      <vt:lpstr>Kentucky Smoking by Education and Income</vt:lpstr>
      <vt:lpstr>Case Study: Covington Housing Authority</vt:lpstr>
      <vt:lpstr>Case Study: Housing Authority of Covington</vt:lpstr>
      <vt:lpstr>Resident Support</vt:lpstr>
      <vt:lpstr>Key Results</vt:lpstr>
      <vt:lpstr>Key Results</vt:lpstr>
      <vt:lpstr>Air Nicotine Testing</vt:lpstr>
      <vt:lpstr>Pre-Policy Results</vt:lpstr>
      <vt:lpstr>Post-Policy Results</vt:lpstr>
      <vt:lpstr>Total Turnover Cost              </vt:lpstr>
      <vt:lpstr>Policy Suggestions</vt:lpstr>
      <vt:lpstr>Determine the Scope of the Policy</vt:lpstr>
      <vt:lpstr>PowerPoint Presentation</vt:lpstr>
      <vt:lpstr>PowerPoint Presentation</vt:lpstr>
      <vt:lpstr>PowerPoint Presentation</vt:lpstr>
      <vt:lpstr>What does the HUD mandate not include?</vt:lpstr>
      <vt:lpstr>PowerPoint Presentation</vt:lpstr>
      <vt:lpstr>PowerPoint Presentation</vt:lpstr>
      <vt:lpstr>PowerPoint Presentation</vt:lpstr>
      <vt:lpstr> Launch Your Policy </vt:lpstr>
      <vt:lpstr>Contact Information</vt:lpstr>
      <vt:lpstr>Smoke-free Policy Implementation</vt:lpstr>
      <vt:lpstr>Model Policy</vt:lpstr>
      <vt:lpstr>Violations of Policy</vt:lpstr>
      <vt:lpstr>Violations of Policy</vt:lpstr>
      <vt:lpstr>3T’s Model: Tell, Treat, Train</vt:lpstr>
      <vt:lpstr>3T’s Model: Tell, Treat, Train</vt:lpstr>
      <vt:lpstr>Promoting Adherence: PHA Staff</vt:lpstr>
      <vt:lpstr>Promoting Adherence: PHA Tenants</vt:lpstr>
      <vt:lpstr>‘Train’: Scripting</vt:lpstr>
      <vt:lpstr>Importance of Scripting</vt:lpstr>
      <vt:lpstr>Questions about Policy Implementation?</vt:lpstr>
      <vt:lpstr>Resources to help implement smoke free policy and help with cessation</vt:lpstr>
      <vt:lpstr>https://www.hud.gov/program_offices/healthy_homes/smokefree</vt:lpstr>
      <vt:lpstr>More Resources to Show Residents  </vt:lpstr>
      <vt:lpstr>PowerPoint Presentation</vt:lpstr>
      <vt:lpstr>PowerPoint Presentation</vt:lpstr>
      <vt:lpstr>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Brandon.Hurley@ky.gov</dc:creator>
  <cp:lastModifiedBy>Spencer, Carol C</cp:lastModifiedBy>
  <cp:revision>373</cp:revision>
  <cp:lastPrinted>2017-05-01T13:22:49Z</cp:lastPrinted>
  <dcterms:created xsi:type="dcterms:W3CDTF">2012-03-09T18:35:37Z</dcterms:created>
  <dcterms:modified xsi:type="dcterms:W3CDTF">2018-02-16T15:24:55Z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0x01010084AE785581BE4546A076E41FB77BFC33</vt:lpwstr>
  </property>
</Properties>
</file>